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87"/>
  </p:notesMasterIdLst>
  <p:sldIdLst>
    <p:sldId id="256" r:id="rId3"/>
    <p:sldId id="865" r:id="rId4"/>
    <p:sldId id="873" r:id="rId5"/>
    <p:sldId id="875" r:id="rId6"/>
    <p:sldId id="874" r:id="rId7"/>
    <p:sldId id="5988" r:id="rId8"/>
    <p:sldId id="5989" r:id="rId9"/>
    <p:sldId id="5990" r:id="rId10"/>
    <p:sldId id="5991" r:id="rId11"/>
    <p:sldId id="5992" r:id="rId12"/>
    <p:sldId id="5993" r:id="rId13"/>
    <p:sldId id="258" r:id="rId14"/>
    <p:sldId id="262" r:id="rId15"/>
    <p:sldId id="264" r:id="rId16"/>
    <p:sldId id="265" r:id="rId17"/>
    <p:sldId id="627" r:id="rId18"/>
    <p:sldId id="604" r:id="rId19"/>
    <p:sldId id="422" r:id="rId20"/>
    <p:sldId id="524" r:id="rId21"/>
    <p:sldId id="528" r:id="rId22"/>
    <p:sldId id="384" r:id="rId23"/>
    <p:sldId id="470" r:id="rId24"/>
    <p:sldId id="839" r:id="rId25"/>
    <p:sldId id="810" r:id="rId26"/>
    <p:sldId id="812" r:id="rId27"/>
    <p:sldId id="678" r:id="rId28"/>
    <p:sldId id="815" r:id="rId29"/>
    <p:sldId id="829" r:id="rId30"/>
    <p:sldId id="833" r:id="rId31"/>
    <p:sldId id="834" r:id="rId32"/>
    <p:sldId id="681" r:id="rId33"/>
    <p:sldId id="841" r:id="rId34"/>
    <p:sldId id="267" r:id="rId35"/>
    <p:sldId id="806" r:id="rId36"/>
    <p:sldId id="816" r:id="rId37"/>
    <p:sldId id="826" r:id="rId38"/>
    <p:sldId id="818" r:id="rId39"/>
    <p:sldId id="807" r:id="rId40"/>
    <p:sldId id="819" r:id="rId41"/>
    <p:sldId id="820" r:id="rId42"/>
    <p:sldId id="876" r:id="rId43"/>
    <p:sldId id="877" r:id="rId44"/>
    <p:sldId id="878" r:id="rId45"/>
    <p:sldId id="821" r:id="rId46"/>
    <p:sldId id="823" r:id="rId47"/>
    <p:sldId id="824" r:id="rId48"/>
    <p:sldId id="825" r:id="rId49"/>
    <p:sldId id="827" r:id="rId50"/>
    <p:sldId id="808" r:id="rId51"/>
    <p:sldId id="403" r:id="rId52"/>
    <p:sldId id="666" r:id="rId53"/>
    <p:sldId id="667" r:id="rId54"/>
    <p:sldId id="668" r:id="rId55"/>
    <p:sldId id="671" r:id="rId56"/>
    <p:sldId id="672" r:id="rId57"/>
    <p:sldId id="669" r:id="rId58"/>
    <p:sldId id="670" r:id="rId59"/>
    <p:sldId id="673" r:id="rId60"/>
    <p:sldId id="658" r:id="rId61"/>
    <p:sldId id="5986" r:id="rId62"/>
    <p:sldId id="867" r:id="rId63"/>
    <p:sldId id="5987" r:id="rId64"/>
    <p:sldId id="871" r:id="rId65"/>
    <p:sldId id="872" r:id="rId66"/>
    <p:sldId id="868" r:id="rId67"/>
    <p:sldId id="869" r:id="rId68"/>
    <p:sldId id="838" r:id="rId69"/>
    <p:sldId id="840" r:id="rId70"/>
    <p:sldId id="836" r:id="rId71"/>
    <p:sldId id="835" r:id="rId72"/>
    <p:sldId id="738" r:id="rId73"/>
    <p:sldId id="739" r:id="rId74"/>
    <p:sldId id="842" r:id="rId75"/>
    <p:sldId id="845" r:id="rId76"/>
    <p:sldId id="852" r:id="rId77"/>
    <p:sldId id="853" r:id="rId78"/>
    <p:sldId id="855" r:id="rId79"/>
    <p:sldId id="856" r:id="rId80"/>
    <p:sldId id="857" r:id="rId81"/>
    <p:sldId id="858" r:id="rId82"/>
    <p:sldId id="859" r:id="rId83"/>
    <p:sldId id="863" r:id="rId84"/>
    <p:sldId id="864" r:id="rId85"/>
    <p:sldId id="831"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E4095E1-6B8A-0E41-8DF2-CCF0EB64AE9E}">
          <p14:sldIdLst/>
        </p14:section>
        <p14:section name="Untitled Section" id="{B752F92F-44E8-A648-95DC-2D94EF25B106}">
          <p14:sldIdLst>
            <p14:sldId id="256"/>
            <p14:sldId id="865"/>
            <p14:sldId id="873"/>
            <p14:sldId id="875"/>
            <p14:sldId id="874"/>
            <p14:sldId id="5988"/>
            <p14:sldId id="5989"/>
            <p14:sldId id="5990"/>
            <p14:sldId id="5991"/>
            <p14:sldId id="5992"/>
            <p14:sldId id="5993"/>
            <p14:sldId id="258"/>
            <p14:sldId id="262"/>
            <p14:sldId id="264"/>
            <p14:sldId id="265"/>
            <p14:sldId id="627"/>
            <p14:sldId id="604"/>
            <p14:sldId id="422"/>
            <p14:sldId id="524"/>
            <p14:sldId id="528"/>
            <p14:sldId id="384"/>
            <p14:sldId id="470"/>
            <p14:sldId id="839"/>
            <p14:sldId id="810"/>
            <p14:sldId id="812"/>
            <p14:sldId id="678"/>
            <p14:sldId id="815"/>
            <p14:sldId id="829"/>
            <p14:sldId id="833"/>
            <p14:sldId id="834"/>
            <p14:sldId id="681"/>
            <p14:sldId id="841"/>
            <p14:sldId id="267"/>
            <p14:sldId id="806"/>
            <p14:sldId id="816"/>
            <p14:sldId id="826"/>
            <p14:sldId id="818"/>
            <p14:sldId id="807"/>
            <p14:sldId id="819"/>
            <p14:sldId id="820"/>
            <p14:sldId id="876"/>
            <p14:sldId id="877"/>
            <p14:sldId id="878"/>
            <p14:sldId id="821"/>
            <p14:sldId id="823"/>
            <p14:sldId id="824"/>
            <p14:sldId id="825"/>
            <p14:sldId id="827"/>
            <p14:sldId id="808"/>
            <p14:sldId id="403"/>
            <p14:sldId id="666"/>
            <p14:sldId id="667"/>
            <p14:sldId id="668"/>
            <p14:sldId id="671"/>
            <p14:sldId id="672"/>
            <p14:sldId id="669"/>
            <p14:sldId id="670"/>
            <p14:sldId id="673"/>
            <p14:sldId id="658"/>
            <p14:sldId id="5986"/>
            <p14:sldId id="867"/>
            <p14:sldId id="5987"/>
            <p14:sldId id="871"/>
            <p14:sldId id="872"/>
            <p14:sldId id="868"/>
            <p14:sldId id="869"/>
            <p14:sldId id="838"/>
            <p14:sldId id="840"/>
            <p14:sldId id="836"/>
            <p14:sldId id="835"/>
            <p14:sldId id="738"/>
            <p14:sldId id="739"/>
            <p14:sldId id="842"/>
            <p14:sldId id="845"/>
            <p14:sldId id="852"/>
            <p14:sldId id="853"/>
            <p14:sldId id="855"/>
            <p14:sldId id="856"/>
            <p14:sldId id="857"/>
            <p14:sldId id="858"/>
            <p14:sldId id="859"/>
            <p14:sldId id="863"/>
            <p14:sldId id="864"/>
            <p14:sldId id="8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92"/>
    <p:restoredTop sz="96361"/>
  </p:normalViewPr>
  <p:slideViewPr>
    <p:cSldViewPr snapToGrid="0" snapToObjects="1">
      <p:cViewPr varScale="1">
        <p:scale>
          <a:sx n="107" d="100"/>
          <a:sy n="107" d="100"/>
        </p:scale>
        <p:origin x="-344" y="1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athology-ie.appspot.co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rxiv.org/search/cs?searchtype=author&amp;query=Liu%2C+Y"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github.com/nlpyang/PreSumm" TargetMode="External"/><Relationship Id="rId4" Type="http://schemas.openxmlformats.org/officeDocument/2006/relationships/hyperlink" Target="https://arxiv.org/search/cs?searchtype=author&amp;query=Lapata%2C+M"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rxiv.org/search/cs?searchtype=author&amp;query=Liu%2C+Y"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github.com/nlpyang/PreSumm" TargetMode="External"/><Relationship Id="rId4" Type="http://schemas.openxmlformats.org/officeDocument/2006/relationships/hyperlink" Target="https://arxiv.org/search/cs?searchtype=author&amp;query=Lapata%2C+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rxiv.org/search/cs?searchtype=author&amp;query=Liu%2C+Y"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github.com/nlpyang/PreSumm" TargetMode="External"/><Relationship Id="rId4" Type="http://schemas.openxmlformats.org/officeDocument/2006/relationships/hyperlink" Target="https://arxiv.org/search/cs?searchtype=author&amp;query=Lapata%2C+M"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113" name="Google Shape;113;p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https://</a:t>
            </a:r>
            <a:r>
              <a:rPr lang="en-US" sz="1100" u="none" strike="noStrike" kern="1200" dirty="0" err="1">
                <a:solidFill>
                  <a:schemeClr val="tx1"/>
                </a:solidFill>
                <a:effectLst/>
                <a:latin typeface="Trebuchet MS" pitchFamily="34" charset="0"/>
                <a:ea typeface="+mn-ea"/>
                <a:cs typeface="+mn-cs"/>
              </a:rPr>
              <a:t>colab.research.google.com</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github</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openai</a:t>
            </a:r>
            <a:r>
              <a:rPr lang="en-US" sz="1100" u="none" strike="noStrike" kern="1200" dirty="0">
                <a:solidFill>
                  <a:schemeClr val="tx1"/>
                </a:solidFill>
                <a:effectLst/>
                <a:latin typeface="Trebuchet MS" pitchFamily="34" charset="0"/>
                <a:ea typeface="+mn-ea"/>
                <a:cs typeface="+mn-cs"/>
              </a:rPr>
              <a:t>/glide-text2im/blob/main/notebooks/</a:t>
            </a:r>
            <a:r>
              <a:rPr lang="en-US" sz="1100" u="none" strike="noStrike" kern="1200" dirty="0" err="1">
                <a:solidFill>
                  <a:schemeClr val="tx1"/>
                </a:solidFill>
                <a:effectLst/>
                <a:latin typeface="Trebuchet MS" pitchFamily="34" charset="0"/>
                <a:ea typeface="+mn-ea"/>
                <a:cs typeface="+mn-cs"/>
              </a:rPr>
              <a:t>clip_guided.ipynb#scrollTo</a:t>
            </a:r>
            <a:r>
              <a:rPr lang="en-US" sz="1100" u="none" strike="noStrike" kern="1200" dirty="0">
                <a:solidFill>
                  <a:schemeClr val="tx1"/>
                </a:solidFill>
                <a:effectLst/>
                <a:latin typeface="Trebuchet MS" pitchFamily="34" charset="0"/>
                <a:ea typeface="+mn-ea"/>
                <a:cs typeface="+mn-cs"/>
              </a:rPr>
              <a:t>=xM7b2E6s2Wxm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738193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https://</a:t>
            </a:r>
            <a:r>
              <a:rPr lang="en-US" sz="1100" u="none" strike="noStrike" kern="1200" dirty="0" err="1">
                <a:solidFill>
                  <a:schemeClr val="tx1"/>
                </a:solidFill>
                <a:effectLst/>
                <a:latin typeface="Trebuchet MS" pitchFamily="34" charset="0"/>
                <a:ea typeface="+mn-ea"/>
                <a:cs typeface="+mn-cs"/>
              </a:rPr>
              <a:t>colab.research.google.com</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github</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openai</a:t>
            </a:r>
            <a:r>
              <a:rPr lang="en-US" sz="1100" u="none" strike="noStrike" kern="1200" dirty="0">
                <a:solidFill>
                  <a:schemeClr val="tx1"/>
                </a:solidFill>
                <a:effectLst/>
                <a:latin typeface="Trebuchet MS" pitchFamily="34" charset="0"/>
                <a:ea typeface="+mn-ea"/>
                <a:cs typeface="+mn-cs"/>
              </a:rPr>
              <a:t>/glide-text2im/blob/main/notebooks/</a:t>
            </a:r>
            <a:r>
              <a:rPr lang="en-US" sz="1100" u="none" strike="noStrike" kern="1200" dirty="0" err="1">
                <a:solidFill>
                  <a:schemeClr val="tx1"/>
                </a:solidFill>
                <a:effectLst/>
                <a:latin typeface="Trebuchet MS" pitchFamily="34" charset="0"/>
                <a:ea typeface="+mn-ea"/>
                <a:cs typeface="+mn-cs"/>
              </a:rPr>
              <a:t>clip_guided.ipynb#scrollTo</a:t>
            </a:r>
            <a:r>
              <a:rPr lang="en-US" sz="1100" u="none" strike="noStrike" kern="1200" dirty="0">
                <a:solidFill>
                  <a:schemeClr val="tx1"/>
                </a:solidFill>
                <a:effectLst/>
                <a:latin typeface="Trebuchet MS" pitchFamily="34" charset="0"/>
                <a:ea typeface="+mn-ea"/>
                <a:cs typeface="+mn-cs"/>
              </a:rPr>
              <a:t>=xM7b2E6s2Wxm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546780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128" name="Google Shape;128;p7: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35" name="Google Shape;435;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Trebuchet MS"/>
              <a:buNone/>
            </a:pPr>
            <a:r>
              <a:rPr lang="en-US" sz="1100" b="0" i="0" u="none" strike="noStrike" cap="none" dirty="0">
                <a:solidFill>
                  <a:schemeClr val="dk1"/>
                </a:solidFill>
                <a:latin typeface="Trebuchet MS"/>
                <a:ea typeface="Trebuchet MS"/>
                <a:cs typeface="Trebuchet MS"/>
                <a:sym typeface="Trebuchet MS"/>
              </a:rPr>
              <a:t>Natural language processing is a field at the intersection of:	 </a:t>
            </a:r>
            <a:endParaRPr lang="en-US" sz="11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800"/>
              </a:spcBef>
              <a:spcAft>
                <a:spcPts val="0"/>
              </a:spcAft>
              <a:buClr>
                <a:schemeClr val="dk2"/>
              </a:buClr>
              <a:buSzPts val="1800"/>
              <a:buFont typeface="Trebuchet MS"/>
              <a:buChar char="●"/>
            </a:pPr>
            <a:r>
              <a:rPr lang="en-US" sz="1100" b="0" i="0" u="none" strike="noStrike" cap="none" dirty="0">
                <a:solidFill>
                  <a:schemeClr val="dk1"/>
                </a:solidFill>
                <a:latin typeface="Trebuchet MS"/>
                <a:ea typeface="Trebuchet MS"/>
                <a:cs typeface="Trebuchet MS"/>
                <a:sym typeface="Trebuchet MS"/>
              </a:rPr>
              <a:t>Computer Science</a:t>
            </a:r>
            <a:endParaRPr lang="en-US" sz="11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800"/>
              </a:spcBef>
              <a:spcAft>
                <a:spcPts val="0"/>
              </a:spcAft>
              <a:buClr>
                <a:schemeClr val="dk2"/>
              </a:buClr>
              <a:buSzPts val="1800"/>
              <a:buFont typeface="Trebuchet MS"/>
              <a:buChar char="●"/>
            </a:pPr>
            <a:r>
              <a:rPr lang="en-US" sz="1100" b="0" i="0" u="none" strike="noStrike" cap="none" dirty="0">
                <a:solidFill>
                  <a:schemeClr val="dk1"/>
                </a:solidFill>
                <a:latin typeface="Trebuchet MS"/>
                <a:ea typeface="Trebuchet MS"/>
                <a:cs typeface="Trebuchet MS"/>
                <a:sym typeface="Trebuchet MS"/>
              </a:rPr>
              <a:t>Artificial Intelligence</a:t>
            </a:r>
            <a:endParaRPr lang="en-US" sz="11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800"/>
              </a:spcBef>
              <a:spcAft>
                <a:spcPts val="0"/>
              </a:spcAft>
              <a:buClr>
                <a:schemeClr val="dk2"/>
              </a:buClr>
              <a:buSzPts val="1800"/>
              <a:buFont typeface="Trebuchet MS"/>
              <a:buChar char="●"/>
            </a:pPr>
            <a:r>
              <a:rPr lang="en-US" sz="1100" b="0" i="0" u="none" strike="noStrike" cap="none" dirty="0">
                <a:solidFill>
                  <a:schemeClr val="dk1"/>
                </a:solidFill>
                <a:latin typeface="Trebuchet MS"/>
                <a:ea typeface="Trebuchet MS"/>
                <a:cs typeface="Trebuchet MS"/>
                <a:sym typeface="Trebuchet MS"/>
              </a:rPr>
              <a:t>Linguistics</a:t>
            </a:r>
            <a:endParaRPr lang="en-US" sz="1100" b="0" i="0" u="none" strike="noStrike" cap="none" dirty="0">
              <a:solidFill>
                <a:schemeClr val="dk2"/>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13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9114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eaLnBrk="1" hangingPunct="1">
              <a:buFontTx/>
              <a:buNone/>
            </a:pPr>
            <a:r>
              <a:rPr lang="en-US" dirty="0">
                <a:latin typeface="Times New Roman" charset="0"/>
                <a:ea typeface="ＭＳ Ｐゴシック" charset="-128"/>
                <a:cs typeface="ＭＳ Ｐゴシック" charset="-128"/>
              </a:rPr>
              <a:t>After</a:t>
            </a:r>
            <a:r>
              <a:rPr lang="en-US" baseline="0" dirty="0">
                <a:latin typeface="Times New Roman" charset="0"/>
                <a:ea typeface="ＭＳ Ｐゴシック" charset="-128"/>
                <a:cs typeface="ＭＳ Ｐゴシック" charset="-128"/>
              </a:rPr>
              <a:t> all, l</a:t>
            </a:r>
            <a:r>
              <a:rPr lang="en-US" dirty="0">
                <a:latin typeface="Times New Roman" charset="0"/>
                <a:ea typeface="ＭＳ Ｐゴシック" charset="-128"/>
                <a:cs typeface="ＭＳ Ｐゴシック" charset="-128"/>
              </a:rPr>
              <a:t>anguage is really</a:t>
            </a:r>
            <a:r>
              <a:rPr lang="en-US" baseline="0" dirty="0">
                <a:latin typeface="Times New Roman" charset="0"/>
                <a:ea typeface="ＭＳ Ｐゴシック" charset="-128"/>
                <a:cs typeface="ＭＳ Ｐゴシック" charset="-128"/>
              </a:rPr>
              <a:t> the ultimate user interface – well, maybe not for all applications, maybe not for Photoshop.</a:t>
            </a:r>
          </a:p>
          <a:p>
            <a:pPr eaLnBrk="1" hangingPunct="1">
              <a:buFontTx/>
              <a:buNone/>
            </a:pPr>
            <a:r>
              <a:rPr lang="en-US" baseline="0" dirty="0">
                <a:latin typeface="Times New Roman" charset="0"/>
                <a:ea typeface="ＭＳ Ｐゴシック" charset="-128"/>
                <a:cs typeface="ＭＳ Ｐゴシック" charset="-128"/>
              </a:rPr>
              <a:t>But wouldn’t it be incredibly useful if you could have an interaction like this?</a:t>
            </a:r>
            <a:endParaRPr lang="en-US" dirty="0">
              <a:latin typeface="Times New Roman" charset="0"/>
              <a:ea typeface="ＭＳ Ｐゴシック" charset="-128"/>
              <a:cs typeface="ＭＳ Ｐゴシック" charset="-128"/>
            </a:endParaRPr>
          </a:p>
          <a:p>
            <a:pPr eaLnBrk="1" hangingPunct="1">
              <a:buFontTx/>
              <a:buNone/>
            </a:pPr>
            <a:r>
              <a:rPr lang="en-US" dirty="0">
                <a:latin typeface="Times New Roman" charset="0"/>
                <a:ea typeface="ＭＳ Ｐゴシック" charset="-128"/>
                <a:cs typeface="ＭＳ Ｐゴシック" charset="-128"/>
              </a:rPr>
              <a:t>But this is well beyond</a:t>
            </a:r>
            <a:r>
              <a:rPr lang="en-US" baseline="0" dirty="0">
                <a:latin typeface="Times New Roman" charset="0"/>
                <a:ea typeface="ＭＳ Ｐゴシック" charset="-128"/>
                <a:cs typeface="ＭＳ Ｐゴシック" charset="-128"/>
              </a:rPr>
              <a:t> what we can do today.  Take a moment to consider what makes this hard.</a:t>
            </a:r>
          </a:p>
          <a:p>
            <a:pPr eaLnBrk="1" hangingPunct="1">
              <a:buFontTx/>
              <a:buNone/>
            </a:pPr>
            <a:endParaRPr lang="en-US" baseline="0"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Let me focus just on the problem of reference resolution – figuring out what various expressions refer to.</a:t>
            </a:r>
            <a:endParaRPr lang="en-US"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We need to recognize </a:t>
            </a:r>
            <a:r>
              <a:rPr lang="en-US" dirty="0">
                <a:latin typeface="Times New Roman" charset="0"/>
                <a:ea typeface="ＭＳ Ｐゴシック" charset="-128"/>
                <a:cs typeface="ＭＳ Ｐゴシック" charset="-128"/>
              </a:rPr>
              <a:t>that “A Bug’s Life” refers to a movie, and “Milwaukee” refers to a town.</a:t>
            </a:r>
          </a:p>
          <a:p>
            <a:pPr eaLnBrk="1" hangingPunct="1">
              <a:buFontTx/>
              <a:buNone/>
            </a:pPr>
            <a:r>
              <a:rPr lang="en-US" baseline="0" dirty="0">
                <a:latin typeface="Times New Roman" charset="0"/>
                <a:ea typeface="ＭＳ Ｐゴシック" charset="-128"/>
                <a:cs typeface="ＭＳ Ｐゴシック" charset="-128"/>
              </a:rPr>
              <a:t>We need </a:t>
            </a:r>
            <a:r>
              <a:rPr lang="en-US" dirty="0">
                <a:latin typeface="Times New Roman" charset="0"/>
                <a:ea typeface="ＭＳ Ｐゴシック" charset="-128"/>
                <a:cs typeface="ＭＳ Ｐゴシック" charset="-128"/>
              </a:rPr>
              <a:t>to figure out that “it” refers to “A Bug’s Life”, “there” refers to “the Downer </a:t>
            </a:r>
            <a:r>
              <a:rPr lang="en-US" baseline="0" dirty="0">
                <a:latin typeface="Times New Roman" charset="0"/>
                <a:ea typeface="ＭＳ Ｐゴシック" charset="-128"/>
                <a:cs typeface="ＭＳ Ｐゴシック" charset="-128"/>
              </a:rPr>
              <a:t>T</a:t>
            </a:r>
            <a:r>
              <a:rPr lang="en-US" dirty="0">
                <a:latin typeface="Times New Roman" charset="0"/>
                <a:ea typeface="ＭＳ Ｐゴシック" charset="-128"/>
                <a:cs typeface="ＭＳ Ｐゴシック" charset="-128"/>
              </a:rPr>
              <a:t>heater”, and “that” refers to the tickets.</a:t>
            </a:r>
          </a:p>
          <a:p>
            <a:pPr eaLnBrk="1" hangingPunct="1">
              <a:buFontTx/>
              <a:buNone/>
            </a:pPr>
            <a:r>
              <a:rPr lang="en-US" dirty="0">
                <a:latin typeface="Times New Roman" charset="0"/>
                <a:ea typeface="ＭＳ Ｐゴシック" charset="-128"/>
                <a:cs typeface="ＭＳ Ｐゴシック" charset="-128"/>
              </a:rPr>
              <a:t>And we need to understand that people don’t generally buy adults and children, and therefore that the user is referring to buying adult and child tickets.</a:t>
            </a:r>
          </a:p>
          <a:p>
            <a:pPr eaLnBrk="1" hangingPunct="1">
              <a:buFontTx/>
              <a:buNone/>
            </a:pPr>
            <a:r>
              <a:rPr lang="en-US" dirty="0">
                <a:latin typeface="Times New Roman" charset="0"/>
                <a:ea typeface="ＭＳ Ｐゴシック" charset="-128"/>
                <a:cs typeface="ＭＳ Ｐゴシック" charset="-128"/>
              </a:rPr>
              <a:t>We also need to figure out that “the first show” refers to 2pm, because 2pm is earlier than 5pm and 8pm.</a:t>
            </a:r>
          </a:p>
          <a:p>
            <a:pPr eaLnBrk="1" hangingPunct="1">
              <a:buFontTx/>
              <a:buNone/>
            </a:pPr>
            <a:r>
              <a:rPr lang="en-US" dirty="0">
                <a:latin typeface="Times New Roman" charset="0"/>
                <a:ea typeface="ＭＳ Ｐゴシック" charset="-128"/>
                <a:cs typeface="ＭＳ Ｐゴシック" charset="-128"/>
              </a:rPr>
              <a:t>And that’s just for reference resolution.  So this is really quite challenging.</a:t>
            </a:r>
            <a:r>
              <a:rPr lang="en-US" baseline="0" dirty="0">
                <a:latin typeface="+mn-lt"/>
                <a:ea typeface="ＭＳ Ｐゴシック" pitchFamily="-106" charset="-128"/>
                <a:cs typeface="ＭＳ Ｐゴシック" pitchFamily="-106" charset="-128"/>
              </a:rPr>
              <a:t> [&gt;]</a:t>
            </a:r>
          </a:p>
          <a:p>
            <a:pPr eaLnBrk="1" hangingPunct="1">
              <a:buFontTx/>
              <a:buNone/>
            </a:pPr>
            <a:endParaRPr lang="en-US" baseline="0" dirty="0">
              <a:latin typeface="+mn-lt"/>
              <a:ea typeface="ＭＳ Ｐゴシック" pitchFamily="-106" charset="-128"/>
              <a:cs typeface="ＭＳ Ｐゴシック" pitchFamily="-106" charset="-128"/>
            </a:endParaRPr>
          </a:p>
          <a:p>
            <a:pPr eaLnBrk="1" hangingPunct="1">
              <a:buFontTx/>
              <a:buNone/>
            </a:pPr>
            <a:r>
              <a:rPr lang="en-US" baseline="0" dirty="0">
                <a:latin typeface="+mn-lt"/>
                <a:ea typeface="ＭＳ Ｐゴシック" pitchFamily="-106" charset="-128"/>
                <a:cs typeface="ＭＳ Ｐゴシック" pitchFamily="-106" charset="-128"/>
              </a:rPr>
              <a:t>Domain knowledge – Bug’s life is a movie, Milwaukee is a city</a:t>
            </a:r>
          </a:p>
          <a:p>
            <a:pPr eaLnBrk="1" hangingPunct="1">
              <a:buFontTx/>
              <a:buNone/>
            </a:pPr>
            <a:r>
              <a:rPr lang="en-US" baseline="0" dirty="0">
                <a:latin typeface="+mn-lt"/>
                <a:ea typeface="ＭＳ Ｐゴシック" pitchFamily="-106" charset="-128"/>
                <a:cs typeface="ＭＳ Ｐゴシック" pitchFamily="-106" charset="-128"/>
              </a:rPr>
              <a:t>Discourse – the meaning of language within a context, e.g., knowing how a conversation fits together</a:t>
            </a:r>
          </a:p>
          <a:p>
            <a:pPr eaLnBrk="1" hangingPunct="1">
              <a:buFontTx/>
              <a:buNone/>
            </a:pPr>
            <a:r>
              <a:rPr lang="en-US" baseline="0" dirty="0">
                <a:latin typeface="+mn-lt"/>
                <a:ea typeface="ＭＳ Ｐゴシック" pitchFamily="-106" charset="-128"/>
                <a:cs typeface="ＭＳ Ｐゴシック" pitchFamily="-106" charset="-128"/>
              </a:rPr>
              <a:t>World knowledge – the knowledge that we already have and can draw on in a conversation</a:t>
            </a:r>
            <a:endParaRPr lang="en-US" dirty="0">
              <a:latin typeface="Times New Roman"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18</a:t>
            </a:fld>
            <a:endParaRPr lang="en-US"/>
          </a:p>
        </p:txBody>
      </p:sp>
    </p:spTree>
    <p:extLst>
      <p:ext uri="{BB962C8B-B14F-4D97-AF65-F5344CB8AC3E}">
        <p14:creationId xmlns:p14="http://schemas.microsoft.com/office/powerpoint/2010/main" val="4243125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One big obstacle is that the</a:t>
            </a:r>
            <a:r>
              <a:rPr lang="en-US" baseline="0" dirty="0"/>
              <a:t> relation between meanings and expressions is not one-to-one.  Far from it.</a:t>
            </a:r>
          </a:p>
          <a:p>
            <a:r>
              <a:rPr lang="en-US" baseline="0" dirty="0"/>
              <a:t>First, one meaning can be expressed in many different ways – so this thing can be described as “soda”, or a “soft drink”, or “pop”.</a:t>
            </a:r>
          </a:p>
          <a:p>
            <a:r>
              <a:rPr lang="en-US" baseline="0" dirty="0"/>
              <a:t>And conversely, one expression can have many different meanings – so “pop” can refer to the </a:t>
            </a:r>
            <a:r>
              <a:rPr lang="en-US" baseline="0" dirty="0" err="1"/>
              <a:t>Biebster</a:t>
            </a:r>
            <a:r>
              <a:rPr lang="en-US" baseline="0" dirty="0"/>
              <a:t>, or your Dad, or even Pop Art.  [&gt;]</a:t>
            </a:r>
          </a:p>
          <a:p>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19</a:t>
            </a:fld>
            <a:endParaRPr lang="en-US"/>
          </a:p>
        </p:txBody>
      </p:sp>
    </p:spTree>
    <p:extLst>
      <p:ext uri="{BB962C8B-B14F-4D97-AF65-F5344CB8AC3E}">
        <p14:creationId xmlns:p14="http://schemas.microsoft.com/office/powerpoint/2010/main" val="86475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So we have two possible readings, represented here pictorially.  And we have two different</a:t>
            </a:r>
            <a:r>
              <a:rPr lang="en-US" baseline="0" dirty="0"/>
              <a:t> kinds of ambiguity.</a:t>
            </a:r>
          </a:p>
          <a:p>
            <a:pPr>
              <a:spcBef>
                <a:spcPct val="0"/>
              </a:spcBef>
            </a:pPr>
            <a:r>
              <a:rPr lang="en-US" baseline="0" dirty="0"/>
              <a:t>First, there is semantic ambiguity.</a:t>
            </a:r>
          </a:p>
          <a:p>
            <a:pPr>
              <a:spcBef>
                <a:spcPct val="0"/>
              </a:spcBef>
            </a:pPr>
            <a:r>
              <a:rPr lang="en-US" baseline="0" dirty="0"/>
              <a:t>“Flies” could be a noun, meaning insects, or it could be a verb, meaning travel by air.</a:t>
            </a:r>
          </a:p>
          <a:p>
            <a:pPr>
              <a:spcBef>
                <a:spcPct val="0"/>
              </a:spcBef>
            </a:pPr>
            <a:r>
              <a:rPr lang="en-US" baseline="0" dirty="0"/>
              <a:t>And “like” could be a verb, meaning love, or it could be a preposition, meaning similar to.</a:t>
            </a:r>
            <a:endParaRPr lang="en-US" dirty="0"/>
          </a:p>
          <a:p>
            <a:pPr defTabSz="483306" fontAlgn="base">
              <a:spcBef>
                <a:spcPct val="0"/>
              </a:spcBef>
              <a:spcAft>
                <a:spcPct val="0"/>
              </a:spcAft>
              <a:defRPr/>
            </a:pPr>
            <a:r>
              <a:rPr lang="en-US" dirty="0"/>
              <a:t>[“like” is a remarkable word: it can be used as a noun, verb, adverb, adjective, preposition, particle, conjunction, or interjection.]</a:t>
            </a:r>
            <a:endParaRPr lang="en-US" baseline="0" dirty="0"/>
          </a:p>
          <a:p>
            <a:pPr>
              <a:spcBef>
                <a:spcPct val="0"/>
              </a:spcBef>
            </a:pPr>
            <a:r>
              <a:rPr lang="en-US" baseline="0" dirty="0"/>
              <a:t>And then we also have a syntactic ambiguity.</a:t>
            </a:r>
          </a:p>
          <a:p>
            <a:pPr>
              <a:spcBef>
                <a:spcPct val="0"/>
              </a:spcBef>
            </a:pPr>
            <a:r>
              <a:rPr lang="en-US" baseline="0" dirty="0"/>
              <a:t>It could be that “fruit flies” is the subject, and “like a banana” is the predicate.</a:t>
            </a:r>
          </a:p>
          <a:p>
            <a:pPr defTabSz="483306" fontAlgn="base">
              <a:spcBef>
                <a:spcPct val="0"/>
              </a:spcBef>
              <a:spcAft>
                <a:spcPct val="0"/>
              </a:spcAft>
              <a:defRPr/>
            </a:pPr>
            <a:r>
              <a:rPr lang="en-US" baseline="0" dirty="0"/>
              <a:t>Or it could be that “fruit” is the subject, and “flies like a banana” is the predicate.</a:t>
            </a:r>
          </a:p>
          <a:p>
            <a:pPr defTabSz="483306" fontAlgn="base">
              <a:spcBef>
                <a:spcPct val="0"/>
              </a:spcBef>
              <a:spcAft>
                <a:spcPct val="0"/>
              </a:spcAft>
              <a:defRPr/>
            </a:pPr>
            <a:r>
              <a:rPr lang="en-US" dirty="0"/>
              <a:t>These kind of ambiguities show up all over the place,</a:t>
            </a:r>
            <a:r>
              <a:rPr lang="en-US" baseline="0" dirty="0"/>
              <a:t> and as humans, we’re so good at resolving them that usually we don’t even notice them consciously.</a:t>
            </a:r>
            <a:endParaRPr lang="en-US" dirty="0"/>
          </a:p>
          <a:p>
            <a:pPr defTabSz="483306" fontAlgn="base">
              <a:spcBef>
                <a:spcPct val="0"/>
              </a:spcBef>
              <a:spcAft>
                <a:spcPct val="0"/>
              </a:spcAft>
              <a:defRPr/>
            </a:pPr>
            <a:r>
              <a:rPr lang="en-US" baseline="0" dirty="0"/>
              <a:t>But sometimes, unintentional ambiguities produce a quite comic effect.  [&gt;]</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F7346C-BEA1-6940-8D1B-E353FE753699}" type="slidenum">
              <a:rPr lang="en-US">
                <a:ea typeface="ＭＳ Ｐゴシック" pitchFamily="-106" charset="-128"/>
                <a:cs typeface="ＭＳ Ｐゴシック" pitchFamily="-106" charset="-128"/>
              </a:rPr>
              <a:pPr fontAlgn="base">
                <a:spcBef>
                  <a:spcPct val="0"/>
                </a:spcBef>
                <a:spcAft>
                  <a:spcPct val="0"/>
                </a:spcAft>
              </a:pPr>
              <a:t>20</a:t>
            </a:fld>
            <a:endParaRPr lang="en-US">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338882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FD5C29-C1CC-E343-A900-D093BCCD2CB4}"/>
              </a:ext>
            </a:extLst>
          </p:cNvPr>
          <p:cNvSpPr>
            <a:spLocks noGrp="1" noChangeArrowheads="1"/>
          </p:cNvSpPr>
          <p:nvPr>
            <p:ph type="sldNum" sz="quarter" idx="5"/>
          </p:nvPr>
        </p:nvSpPr>
        <p:spPr>
          <a:ln/>
        </p:spPr>
        <p:txBody>
          <a:bodyPr/>
          <a:lstStyle/>
          <a:p>
            <a:fld id="{DCB341BB-410C-CD4D-B500-0E0E1A67A236}" type="slidenum">
              <a:rPr lang="en-US" altLang="en-US"/>
              <a:pPr/>
              <a:t>21</a:t>
            </a:fld>
            <a:endParaRPr lang="en-US" altLang="en-US"/>
          </a:p>
        </p:txBody>
      </p:sp>
      <p:sp>
        <p:nvSpPr>
          <p:cNvPr id="222210" name="Rectangle 2">
            <a:extLst>
              <a:ext uri="{FF2B5EF4-FFF2-40B4-BE49-F238E27FC236}">
                <a16:creationId xmlns:a16="http://schemas.microsoft.com/office/drawing/2014/main" id="{BF9A65EC-4E41-3842-9DC7-D399DE8FDB44}"/>
              </a:ext>
            </a:extLst>
          </p:cNvPr>
          <p:cNvSpPr>
            <a:spLocks noGrp="1" noRot="1" noChangeAspect="1" noChangeArrowheads="1" noTextEdit="1"/>
          </p:cNvSpPr>
          <p:nvPr>
            <p:ph type="sldImg"/>
          </p:nvPr>
        </p:nvSpPr>
        <p:spPr>
          <a:xfrm>
            <a:off x="381000" y="685800"/>
            <a:ext cx="6096000" cy="3429000"/>
          </a:xfrm>
          <a:ln/>
        </p:spPr>
      </p:sp>
      <p:sp>
        <p:nvSpPr>
          <p:cNvPr id="222211" name="Rectangle 3">
            <a:extLst>
              <a:ext uri="{FF2B5EF4-FFF2-40B4-BE49-F238E27FC236}">
                <a16:creationId xmlns:a16="http://schemas.microsoft.com/office/drawing/2014/main" id="{924440EB-6466-5147-A7FF-AE0C359C1CE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2035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430A1B5-2B99-994A-9144-C5683C5D1CF6}"/>
              </a:ext>
            </a:extLst>
          </p:cNvPr>
          <p:cNvSpPr>
            <a:spLocks noGrp="1" noChangeArrowheads="1"/>
          </p:cNvSpPr>
          <p:nvPr>
            <p:ph type="sldNum" sz="quarter" idx="5"/>
          </p:nvPr>
        </p:nvSpPr>
        <p:spPr>
          <a:ln/>
        </p:spPr>
        <p:txBody>
          <a:bodyPr/>
          <a:lstStyle/>
          <a:p>
            <a:fld id="{5C8A866D-2332-6145-BB4F-B6FB763CCCF2}" type="slidenum">
              <a:rPr lang="en-US" altLang="en-US"/>
              <a:pPr/>
              <a:t>22</a:t>
            </a:fld>
            <a:endParaRPr lang="en-US" altLang="en-US"/>
          </a:p>
        </p:txBody>
      </p:sp>
      <p:sp>
        <p:nvSpPr>
          <p:cNvPr id="420866" name="Rectangle 2">
            <a:extLst>
              <a:ext uri="{FF2B5EF4-FFF2-40B4-BE49-F238E27FC236}">
                <a16:creationId xmlns:a16="http://schemas.microsoft.com/office/drawing/2014/main" id="{D61D057D-D178-DB4B-BAE8-766C31B3FB4A}"/>
              </a:ext>
            </a:extLst>
          </p:cNvPr>
          <p:cNvSpPr>
            <a:spLocks noGrp="1" noRot="1" noChangeAspect="1" noChangeArrowheads="1" noTextEdit="1"/>
          </p:cNvSpPr>
          <p:nvPr>
            <p:ph type="sldImg"/>
          </p:nvPr>
        </p:nvSpPr>
        <p:spPr>
          <a:xfrm>
            <a:off x="381000" y="685800"/>
            <a:ext cx="6096000" cy="3429000"/>
          </a:xfrm>
          <a:ln/>
        </p:spPr>
      </p:sp>
      <p:sp>
        <p:nvSpPr>
          <p:cNvPr id="420867" name="Rectangle 3">
            <a:extLst>
              <a:ext uri="{FF2B5EF4-FFF2-40B4-BE49-F238E27FC236}">
                <a16:creationId xmlns:a16="http://schemas.microsoft.com/office/drawing/2014/main" id="{E4968638-D72B-B24C-9D1B-8E1F3B8E55C4}"/>
              </a:ext>
            </a:extLst>
          </p:cNvPr>
          <p:cNvSpPr>
            <a:spLocks noGrp="1" noChangeArrowheads="1"/>
          </p:cNvSpPr>
          <p:nvPr>
            <p:ph type="body" idx="1"/>
          </p:nvPr>
        </p:nvSpPr>
        <p:spPr/>
        <p:txBody>
          <a:bodyPr/>
          <a:lstStyle/>
          <a:p>
            <a:r>
              <a:rPr lang="en-US" altLang="en-US" dirty="0"/>
              <a:t>Identifying concepts solely by term matching fails to disambiguate polysemous terms.</a:t>
            </a:r>
          </a:p>
          <a:p>
            <a:r>
              <a:rPr lang="en-US" sz="1100" b="0" i="0" u="none" strike="noStrike" cap="none" dirty="0">
                <a:solidFill>
                  <a:schemeClr val="dk1"/>
                </a:solidFill>
                <a:effectLst/>
                <a:latin typeface="Arial"/>
                <a:ea typeface="Arial"/>
                <a:cs typeface="Arial"/>
                <a:sym typeface="Arial"/>
              </a:rPr>
              <a:t>Electroporation is </a:t>
            </a:r>
            <a:r>
              <a:rPr lang="en-US" sz="1100" b="1" i="0" u="none" strike="noStrike" cap="none" dirty="0">
                <a:solidFill>
                  <a:schemeClr val="dk1"/>
                </a:solidFill>
                <a:effectLst/>
                <a:latin typeface="Arial"/>
                <a:ea typeface="Arial"/>
                <a:cs typeface="Arial"/>
                <a:sym typeface="Arial"/>
              </a:rPr>
              <a:t>a physical transfection method that uses an electrical pulse to create temporary pores in cell membranes through which substances like nucleic acids can pass into cells</a:t>
            </a:r>
            <a:r>
              <a:rPr lang="en-US" sz="1100" b="0" i="0" u="none" strike="noStrike" cap="none" dirty="0">
                <a:solidFill>
                  <a:schemeClr val="dk1"/>
                </a:solidFill>
                <a:effectLst/>
                <a:latin typeface="Arial"/>
                <a:ea typeface="Arial"/>
                <a:cs typeface="Arial"/>
                <a:sym typeface="Arial"/>
              </a:rPr>
              <a:t>.</a:t>
            </a:r>
            <a:endParaRPr lang="en-US" altLang="en-US" dirty="0"/>
          </a:p>
          <a:p>
            <a:endParaRPr lang="en-US" altLang="en-US" dirty="0"/>
          </a:p>
        </p:txBody>
      </p:sp>
    </p:spTree>
    <p:extLst>
      <p:ext uri="{BB962C8B-B14F-4D97-AF65-F5344CB8AC3E}">
        <p14:creationId xmlns:p14="http://schemas.microsoft.com/office/powerpoint/2010/main" val="2402241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3369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3871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7333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91352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chemeClr val="dk1"/>
                </a:solidFill>
                <a:effectLst/>
                <a:latin typeface="Arial"/>
                <a:ea typeface="Arial"/>
                <a:cs typeface="Arial"/>
                <a:sym typeface="Arial"/>
              </a:rPr>
              <a:t>Dependency parsing</a:t>
            </a:r>
            <a:r>
              <a:rPr lang="en-US" sz="1100" b="0" i="0" u="none" strike="noStrike" cap="none" dirty="0">
                <a:solidFill>
                  <a:schemeClr val="dk1"/>
                </a:solidFill>
                <a:effectLst/>
                <a:latin typeface="Arial"/>
                <a:ea typeface="Arial"/>
                <a:cs typeface="Arial"/>
                <a:sym typeface="Arial"/>
              </a:rPr>
              <a:t> is the task of extracting a </a:t>
            </a:r>
            <a:r>
              <a:rPr lang="en-US" sz="1100" b="1" i="0" u="none" strike="noStrike" cap="none" dirty="0">
                <a:solidFill>
                  <a:schemeClr val="dk1"/>
                </a:solidFill>
                <a:effectLst/>
                <a:latin typeface="Arial"/>
                <a:ea typeface="Arial"/>
                <a:cs typeface="Arial"/>
                <a:sym typeface="Arial"/>
              </a:rPr>
              <a:t>dependency parse</a:t>
            </a:r>
            <a:r>
              <a:rPr lang="en-US" sz="1100" b="0" i="0" u="none" strike="noStrike" cap="none" dirty="0">
                <a:solidFill>
                  <a:schemeClr val="dk1"/>
                </a:solidFill>
                <a:effectLst/>
                <a:latin typeface="Arial"/>
                <a:ea typeface="Arial"/>
                <a:cs typeface="Arial"/>
                <a:sym typeface="Arial"/>
              </a:rPr>
              <a:t> of a sentence that represents its grammatical structure and defines the relationships between “head” words and words, which modify those heads.</a:t>
            </a:r>
            <a:endParaRPr lang="en-US" dirty="0"/>
          </a:p>
        </p:txBody>
      </p:sp>
    </p:spTree>
    <p:extLst>
      <p:ext uri="{BB962C8B-B14F-4D97-AF65-F5344CB8AC3E}">
        <p14:creationId xmlns:p14="http://schemas.microsoft.com/office/powerpoint/2010/main" val="444775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Machine learning methods:</a:t>
            </a:r>
          </a:p>
          <a:p>
            <a:pPr marL="285750" indent="-285750">
              <a:buFont typeface="Arial" panose="020B0604020202020204" pitchFamily="34" charset="0"/>
              <a:buChar char="•"/>
            </a:pPr>
            <a:r>
              <a:rPr lang="en-US" dirty="0"/>
              <a:t>Statistical machine learning model – Conditional Random Field</a:t>
            </a:r>
          </a:p>
          <a:p>
            <a:pPr marL="285750" indent="-285750">
              <a:buFont typeface="Arial" panose="020B0604020202020204" pitchFamily="34" charset="0"/>
              <a:buChar char="•"/>
            </a:pPr>
            <a:r>
              <a:rPr lang="en-US" dirty="0"/>
              <a:t>SOTA – Deep learning Transformer Model – “BERT”</a:t>
            </a: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38832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Machine learning methods:</a:t>
            </a:r>
          </a:p>
          <a:p>
            <a:pPr marL="285750" indent="-285750">
              <a:buFont typeface="Arial" panose="020B0604020202020204" pitchFamily="34" charset="0"/>
              <a:buChar char="•"/>
            </a:pPr>
            <a:r>
              <a:rPr lang="en-US" dirty="0"/>
              <a:t>Statistical machine learning model – Conditional Random Field</a:t>
            </a:r>
          </a:p>
          <a:p>
            <a:pPr marL="285750" indent="-285750">
              <a:buFont typeface="Arial" panose="020B0604020202020204" pitchFamily="34" charset="0"/>
              <a:buChar char="•"/>
            </a:pPr>
            <a:r>
              <a:rPr lang="en-US" dirty="0"/>
              <a:t>SOTA – Deep learning Transformer Model – “BERT”</a:t>
            </a: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273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https://</a:t>
            </a:r>
            <a:r>
              <a:rPr lang="en-US" sz="1100" u="none" strike="noStrike" kern="1200" dirty="0" err="1">
                <a:solidFill>
                  <a:schemeClr val="tx1"/>
                </a:solidFill>
                <a:effectLst/>
                <a:latin typeface="Trebuchet MS" pitchFamily="34" charset="0"/>
                <a:ea typeface="+mn-ea"/>
                <a:cs typeface="+mn-cs"/>
              </a:rPr>
              <a:t>colab.research.google.com</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github</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openai</a:t>
            </a:r>
            <a:r>
              <a:rPr lang="en-US" sz="1100" u="none" strike="noStrike" kern="1200" dirty="0">
                <a:solidFill>
                  <a:schemeClr val="tx1"/>
                </a:solidFill>
                <a:effectLst/>
                <a:latin typeface="Trebuchet MS" pitchFamily="34" charset="0"/>
                <a:ea typeface="+mn-ea"/>
                <a:cs typeface="+mn-cs"/>
              </a:rPr>
              <a:t>/glide-text2im/blob/main/notebooks/</a:t>
            </a:r>
            <a:r>
              <a:rPr lang="en-US" sz="1100" u="none" strike="noStrike" kern="1200" dirty="0" err="1">
                <a:solidFill>
                  <a:schemeClr val="tx1"/>
                </a:solidFill>
                <a:effectLst/>
                <a:latin typeface="Trebuchet MS" pitchFamily="34" charset="0"/>
                <a:ea typeface="+mn-ea"/>
                <a:cs typeface="+mn-cs"/>
              </a:rPr>
              <a:t>clip_guided.ipynb#scrollTo</a:t>
            </a:r>
            <a:r>
              <a:rPr lang="en-US" sz="1100" u="none" strike="noStrike" kern="1200" dirty="0">
                <a:solidFill>
                  <a:schemeClr val="tx1"/>
                </a:solidFill>
                <a:effectLst/>
                <a:latin typeface="Trebuchet MS" pitchFamily="34" charset="0"/>
                <a:ea typeface="+mn-ea"/>
                <a:cs typeface="+mn-cs"/>
              </a:rPr>
              <a:t>=xM7b2E6s2Wxm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3301404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Machine learning methods:</a:t>
            </a:r>
          </a:p>
          <a:p>
            <a:pPr marL="285750" indent="-285750">
              <a:buFont typeface="Arial" panose="020B0604020202020204" pitchFamily="34" charset="0"/>
              <a:buChar char="•"/>
            </a:pPr>
            <a:r>
              <a:rPr lang="en-US" dirty="0"/>
              <a:t>Statistical machine learning model – Conditional Random Field</a:t>
            </a:r>
          </a:p>
          <a:p>
            <a:pPr marL="285750" indent="-285750">
              <a:buFont typeface="Arial" panose="020B0604020202020204" pitchFamily="34" charset="0"/>
              <a:buChar char="•"/>
            </a:pPr>
            <a:r>
              <a:rPr lang="en-US" dirty="0"/>
              <a:t>SOTA – Deep learning Transformer Model – “BERT”</a:t>
            </a: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55087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Machine learning methods:</a:t>
            </a:r>
          </a:p>
          <a:p>
            <a:pPr marL="285750" indent="-285750">
              <a:buFont typeface="Arial" panose="020B0604020202020204" pitchFamily="34" charset="0"/>
              <a:buChar char="•"/>
            </a:pPr>
            <a:r>
              <a:rPr lang="en-US" dirty="0"/>
              <a:t>Statistical machine learning model – Conditional Random Field</a:t>
            </a:r>
          </a:p>
          <a:p>
            <a:pPr marL="285750" indent="-285750">
              <a:buFont typeface="Arial" panose="020B0604020202020204" pitchFamily="34" charset="0"/>
              <a:buChar char="•"/>
            </a:pPr>
            <a:r>
              <a:rPr lang="en-US" dirty="0"/>
              <a:t>SOTA – Deep learning Transformer Model – “BERT”</a:t>
            </a: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4662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3436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39656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curl -H "Content-Type: application/json" -X POST -d '{"dateoffset":"10","name":"Mel","recordlist":["Jay </a:t>
            </a:r>
            <a:r>
              <a:rPr lang="en-US" dirty="0" err="1"/>
              <a:t>Urbain</a:t>
            </a:r>
            <a:r>
              <a:rPr lang="en-US" dirty="0"/>
              <a:t>, </a:t>
            </a:r>
            <a:r>
              <a:rPr lang="en-US" dirty="0" err="1"/>
              <a:t>jay.urbain@gmail.com</a:t>
            </a:r>
            <a:r>
              <a:rPr lang="en-US" dirty="0"/>
              <a:t>, born December 6, 2156 is an elderly </a:t>
            </a:r>
            <a:r>
              <a:rPr lang="en-US" dirty="0" err="1"/>
              <a:t>caucasian</a:t>
            </a:r>
            <a:r>
              <a:rPr lang="en-US" dirty="0"/>
              <a:t> male suffering from illusions of grandeur and LBP.", "He is married to Kimberly </a:t>
            </a:r>
            <a:r>
              <a:rPr lang="en-US" dirty="0" err="1"/>
              <a:t>Urbain</a:t>
            </a:r>
            <a:r>
              <a:rPr lang="en-US" dirty="0"/>
              <a:t>, who is much better looking.", "Patient father, Francis </a:t>
            </a:r>
            <a:r>
              <a:rPr lang="en-US" dirty="0" err="1"/>
              <a:t>Urbain</a:t>
            </a:r>
            <a:r>
              <a:rPr lang="en-US" dirty="0"/>
              <a:t> has a history of CAD and DM.", "Jay has been prescribed meloxicam, and venti americano.", "He lives at 9050 N. Tennyson Dr., </a:t>
            </a:r>
            <a:r>
              <a:rPr lang="en-US" dirty="0" err="1"/>
              <a:t>Disturbia</a:t>
            </a:r>
            <a:r>
              <a:rPr lang="en-US" dirty="0"/>
              <a:t>, WI with his wife and golden retriever Mel.", "You can reach him at 414-745-5102."]}' https://</a:t>
            </a:r>
            <a:r>
              <a:rPr lang="en-US" dirty="0" err="1"/>
              <a:t>cis.ctsi.mcw.edu</a:t>
            </a:r>
            <a:r>
              <a:rPr lang="en-US" dirty="0"/>
              <a:t>/</a:t>
            </a:r>
            <a:r>
              <a:rPr lang="en-US" dirty="0" err="1"/>
              <a:t>deid</a:t>
            </a:r>
            <a:r>
              <a:rPr lang="en-US" dirty="0"/>
              <a:t>/</a:t>
            </a:r>
            <a:r>
              <a:rPr lang="en-US" dirty="0" err="1"/>
              <a:t>deidservice</a:t>
            </a:r>
            <a:endParaRPr lang="en-US" dirty="0"/>
          </a:p>
        </p:txBody>
      </p:sp>
      <p:sp>
        <p:nvSpPr>
          <p:cNvPr id="4" name="Slide Number Placeholder 3"/>
          <p:cNvSpPr>
            <a:spLocks noGrp="1"/>
          </p:cNvSpPr>
          <p:nvPr>
            <p:ph type="sldNum" sz="quarter" idx="5"/>
          </p:nvPr>
        </p:nvSpPr>
        <p:spPr/>
        <p:txBody>
          <a:bodyPr/>
          <a:lstStyle/>
          <a:p>
            <a:fld id="{83EA38E3-4B45-8447-84B8-99D2998CBAD9}" type="slidenum">
              <a:rPr lang="en-US" smtClean="0"/>
              <a:t>34</a:t>
            </a:fld>
            <a:endParaRPr lang="en-US"/>
          </a:p>
        </p:txBody>
      </p:sp>
    </p:spTree>
    <p:extLst>
      <p:ext uri="{BB962C8B-B14F-4D97-AF65-F5344CB8AC3E}">
        <p14:creationId xmlns:p14="http://schemas.microsoft.com/office/powerpoint/2010/main" val="1274787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curl -H "Content-Type: application/json" -X POST -d '{"</a:t>
            </a:r>
            <a:r>
              <a:rPr lang="en-US" dirty="0" err="1"/>
              <a:t>recordlist</a:t>
            </a:r>
            <a:r>
              <a:rPr lang="en-US" dirty="0"/>
              <a:t>":["Jay is </a:t>
            </a:r>
            <a:r>
              <a:rPr lang="en-US" dirty="0" err="1"/>
              <a:t>elderly","Treated</a:t>
            </a:r>
            <a:r>
              <a:rPr lang="en-US" dirty="0"/>
              <a:t> for illusions of </a:t>
            </a:r>
            <a:r>
              <a:rPr lang="en-US" dirty="0" err="1"/>
              <a:t>grandeur","Family</a:t>
            </a:r>
            <a:r>
              <a:rPr lang="en-US" dirty="0"/>
              <a:t> history of CAD"]}'  https://</a:t>
            </a:r>
            <a:r>
              <a:rPr lang="en-US" dirty="0" err="1"/>
              <a:t>cis.ctsi.mcw.edu</a:t>
            </a:r>
            <a:r>
              <a:rPr lang="en-US" dirty="0"/>
              <a:t>/</a:t>
            </a:r>
            <a:r>
              <a:rPr lang="en-US" dirty="0" err="1"/>
              <a:t>nlp</a:t>
            </a:r>
            <a:r>
              <a:rPr lang="en-US" dirty="0"/>
              <a:t>/</a:t>
            </a:r>
            <a:r>
              <a:rPr lang="en-US" dirty="0" err="1"/>
              <a:t>nlpservice</a:t>
            </a:r>
            <a:r>
              <a:rPr lang="en-US" dirty="0"/>
              <a:t> </a:t>
            </a:r>
          </a:p>
        </p:txBody>
      </p:sp>
    </p:spTree>
    <p:extLst>
      <p:ext uri="{BB962C8B-B14F-4D97-AF65-F5344CB8AC3E}">
        <p14:creationId xmlns:p14="http://schemas.microsoft.com/office/powerpoint/2010/main" val="22228355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62457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A38E3-4B45-8447-84B8-99D2998CBAD9}" type="slidenum">
              <a:rPr lang="en-US" smtClean="0"/>
              <a:t>38</a:t>
            </a:fld>
            <a:endParaRPr lang="en-US"/>
          </a:p>
        </p:txBody>
      </p:sp>
    </p:spTree>
    <p:extLst>
      <p:ext uri="{BB962C8B-B14F-4D97-AF65-F5344CB8AC3E}">
        <p14:creationId xmlns:p14="http://schemas.microsoft.com/office/powerpoint/2010/main" val="1152434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curl -H 'Content-Type: application/json' -X POST -d '{"</a:t>
            </a:r>
            <a:r>
              <a:rPr lang="en-US" sz="1100" b="0" i="0" u="none" strike="noStrike" cap="none" dirty="0" err="1">
                <a:solidFill>
                  <a:schemeClr val="dk1"/>
                </a:solidFill>
                <a:latin typeface="Arial"/>
                <a:ea typeface="Arial"/>
                <a:cs typeface="Arial"/>
                <a:sym typeface="Arial"/>
              </a:rPr>
              <a:t>record":"COLONOSCOPY</a:t>
            </a:r>
            <a:r>
              <a:rPr lang="en-US" sz="1100" b="0" i="0" u="none" strike="noStrike" cap="none" dirty="0">
                <a:solidFill>
                  <a:schemeClr val="dk1"/>
                </a:solidFill>
                <a:latin typeface="Arial"/>
                <a:ea typeface="Arial"/>
                <a:cs typeface="Arial"/>
                <a:sym typeface="Arial"/>
              </a:rPr>
              <a:t> Procedure Note    Date of Procedure:  [12_30_2015]     Referring Physician: [PERSON] [PERSON], MD  Primary Physician: [PERSON] [PERSON], MD  Attending Physician: [PERSON] [PERSON], MD  Fellow: None    Indications:  Evaluate for any evidence of fistulous disease    Previous COLONOSCOPY: No    Medications Administered: Agents given by the anesthesia service during MAC     Procedure Details:  The patient was placed in the left lateral position and monitored continuously with ECG tracing, pulse oximetry monitoring and direct observations.    Medications were administered incrementally over the course of the procedure to achieve an adequate level of conscious sedation.   After anorectal examination was performed,   the Olympus CF HQ190L  was inserted into the rectum and advanced under direct vision to an impacted view of the terminal terminal ileum.    The procedure was considered not difficult except for intubating the TI which was not completed despite multiple attempts in different positions.        Overall [PATIENT] L [PATIENT] tolerated the procedure well, without undue discomfort, hypotension or desaturation.    The patient was adequately recovered in the endoscopy suite and was discharged to home.      During withdrawal examination, the final quality of the prep was [LOCATION] Bowel Prep Scale:  Right Colon: Grade 1   (portion of mucosa of the colon segment seen, but other areas of the colon segment are not well seen because of staining, residual stool, and/or opaque liquid)   Transverse Colon: Grade 1   (portion of mucosa of the colon segment seen, but other areas of the colon segment are not well seen because of staining, residual stool, and/or opaque liquid)   Left Colon: Grade 1   (portion of mucosa of the colon segment seen, but other areas of the colon segment are not well seen because of staining, residual stool, and/or opaque liquid)     A careful inspection was made as the colonoscope was withdrawn, including a retroflexed view of the rectum; findings and interventions are described below.   Appropriate photo documentation was obtained.        The patient tolerated the procedure well, and was recovered in the GI Lab observation area per protocol and was discharged when criteria was met.       Scope insertion time: 0925  Cecum reached time:  0930  Scope withdrawal time: 1020    Findings:  Anorectal:  Normal  Terminal Ileum:   Only impacted view of terminal ileum obtained; despite multiple attempts unable to intubate the IC valve.    What was seen of the terminal ileal mucosa appeared to be normal.    The IC valve itself however appears to be narrowed and/or </a:t>
            </a:r>
            <a:r>
              <a:rPr lang="en-US" sz="1100" b="0" i="0" u="none" strike="noStrike" cap="none" dirty="0" err="1">
                <a:solidFill>
                  <a:schemeClr val="dk1"/>
                </a:solidFill>
                <a:latin typeface="Arial"/>
                <a:ea typeface="Arial"/>
                <a:cs typeface="Arial"/>
                <a:sym typeface="Arial"/>
              </a:rPr>
              <a:t>strictured</a:t>
            </a:r>
            <a:r>
              <a:rPr lang="en-US" sz="1100" b="0" i="0" u="none" strike="noStrike" cap="none" dirty="0">
                <a:solidFill>
                  <a:schemeClr val="dk1"/>
                </a:solidFill>
                <a:latin typeface="Arial"/>
                <a:ea typeface="Arial"/>
                <a:cs typeface="Arial"/>
                <a:sym typeface="Arial"/>
              </a:rPr>
              <a:t>  Cecum:   Normal mucosa except for 1 erosion on </a:t>
            </a:r>
            <a:r>
              <a:rPr lang="en-US" sz="1100" b="0" i="0" u="none" strike="noStrike" cap="none" dirty="0" err="1">
                <a:solidFill>
                  <a:schemeClr val="dk1"/>
                </a:solidFill>
                <a:latin typeface="Arial"/>
                <a:ea typeface="Arial"/>
                <a:cs typeface="Arial"/>
                <a:sym typeface="Arial"/>
              </a:rPr>
              <a:t>cecal</a:t>
            </a:r>
            <a:r>
              <a:rPr lang="en-US" sz="1100" b="0" i="0" u="none" strike="noStrike" cap="none" dirty="0">
                <a:solidFill>
                  <a:schemeClr val="dk1"/>
                </a:solidFill>
                <a:latin typeface="Arial"/>
                <a:ea typeface="Arial"/>
                <a:cs typeface="Arial"/>
                <a:sym typeface="Arial"/>
              </a:rPr>
              <a:t> fold above [LOCATION] valve without frank ulceration; biopsied separately  Ascending Colon:   Normal mucosa   Transverse Colon:   Normal mucosa   Descending Colon:  Normal mucosa   Sigmoid Colon:    Normal mucosa   Rectum:   Normal rectal mucosa throughout; linear erosions with shallow ulcerations on 3 folds in the rectum.    Biopsies obtained.    Findings are not typical of inflammatory bowel disease.      Interventions:  Biopsies obtained of the IC valve/distal TI, fold with erosion in cecum, random colon and rectal erosions/ulcers.      Complications: None     Impression:   No fistula noted on this examination  Very poor preparation   Rectal and </a:t>
            </a:r>
            <a:r>
              <a:rPr lang="en-US" sz="1100" b="0" i="0" u="none" strike="noStrike" cap="none" dirty="0" err="1">
                <a:solidFill>
                  <a:schemeClr val="dk1"/>
                </a:solidFill>
                <a:latin typeface="Arial"/>
                <a:ea typeface="Arial"/>
                <a:cs typeface="Arial"/>
                <a:sym typeface="Arial"/>
              </a:rPr>
              <a:t>Cecal</a:t>
            </a:r>
            <a:r>
              <a:rPr lang="en-US" sz="1100" b="0" i="0" u="none" strike="noStrike" cap="none" dirty="0">
                <a:solidFill>
                  <a:schemeClr val="dk1"/>
                </a:solidFill>
                <a:latin typeface="Arial"/>
                <a:ea typeface="Arial"/>
                <a:cs typeface="Arial"/>
                <a:sym typeface="Arial"/>
              </a:rPr>
              <a:t> fold erosions shallow ulcerations as above  Difficult to intubate IV valve; unclear whether this represents stricture, angulation or operator dependent  Otherwise normal COLONOSCOPY to the terminal ileum     Recommendations:    Await pathology results  Discussed with Dr. [PERSON] we will await biopsies and then decide on next steps after those are back and repeat CT scan is completed  Should also better delineate NSAID history      Histopathologic </a:t>
            </a:r>
            <a:r>
              <a:rPr lang="en-US" sz="1100" b="0" i="0" u="none" strike="noStrike" cap="none" dirty="0" err="1">
                <a:solidFill>
                  <a:schemeClr val="dk1"/>
                </a:solidFill>
                <a:latin typeface="Arial"/>
                <a:ea typeface="Arial"/>
                <a:cs typeface="Arial"/>
                <a:sym typeface="Arial"/>
              </a:rPr>
              <a:t>Diagnosis:pending</a:t>
            </a:r>
            <a:r>
              <a:rPr lang="en-US" sz="1100" b="0" i="0" u="none" strike="noStrike" cap="none" dirty="0">
                <a:solidFill>
                  <a:schemeClr val="dk1"/>
                </a:solidFill>
                <a:latin typeface="Arial"/>
                <a:ea typeface="Arial"/>
                <a:cs typeface="Arial"/>
                <a:sym typeface="Arial"/>
              </a:rPr>
              <a:t>    Qualify for GI Quality project: No    Kia </a:t>
            </a:r>
            <a:r>
              <a:rPr lang="en-US" sz="1100" b="0" i="0" u="none" strike="noStrike" cap="none" dirty="0" err="1">
                <a:solidFill>
                  <a:schemeClr val="dk1"/>
                </a:solidFill>
                <a:latin typeface="Arial"/>
                <a:ea typeface="Arial"/>
                <a:cs typeface="Arial"/>
                <a:sym typeface="Arial"/>
              </a:rPr>
              <a:t>Saeian</a:t>
            </a:r>
            <a:r>
              <a:rPr lang="en-US" sz="1100" b="0" i="0" u="none" strike="noStrike" cap="none" dirty="0">
                <a:solidFill>
                  <a:schemeClr val="dk1"/>
                </a:solidFill>
                <a:latin typeface="Arial"/>
                <a:ea typeface="Arial"/>
                <a:cs typeface="Arial"/>
                <a:sym typeface="Arial"/>
              </a:rPr>
              <a:t>, MD   Addendum Pathology:  A. TI, biopsy:   ?  Small bowel mucosa with no diagnostic abnormality.       B. </a:t>
            </a:r>
            <a:r>
              <a:rPr lang="en-US" sz="1100" b="0" i="0" u="none" strike="noStrike" cap="none" dirty="0" err="1">
                <a:solidFill>
                  <a:schemeClr val="dk1"/>
                </a:solidFill>
                <a:latin typeface="Arial"/>
                <a:ea typeface="Arial"/>
                <a:cs typeface="Arial"/>
                <a:sym typeface="Arial"/>
              </a:rPr>
              <a:t>Cecal</a:t>
            </a:r>
            <a:r>
              <a:rPr lang="en-US" sz="1100" b="0" i="0" u="none" strike="noStrike" cap="none" dirty="0">
                <a:solidFill>
                  <a:schemeClr val="dk1"/>
                </a:solidFill>
                <a:latin typeface="Arial"/>
                <a:ea typeface="Arial"/>
                <a:cs typeface="Arial"/>
                <a:sym typeface="Arial"/>
              </a:rPr>
              <a:t> fold, biopsy:     ?  Colonic mucosa with focal mucosal erosion and regenerative changes; see note.       Note: There is no definite morphologic evidence </a:t>
            </a:r>
            <a:r>
              <a:rPr lang="en-US" sz="1100" b="0" i="0" u="none" strike="noStrike" cap="none" dirty="0" err="1">
                <a:solidFill>
                  <a:schemeClr val="dk1"/>
                </a:solidFill>
                <a:latin typeface="Arial"/>
                <a:ea typeface="Arial"/>
                <a:cs typeface="Arial"/>
                <a:sym typeface="Arial"/>
              </a:rPr>
              <a:t>sugestive</a:t>
            </a:r>
            <a:r>
              <a:rPr lang="en-US" sz="1100" b="0" i="0" u="none" strike="noStrike" cap="none" dirty="0">
                <a:solidFill>
                  <a:schemeClr val="dk1"/>
                </a:solidFill>
                <a:latin typeface="Arial"/>
                <a:ea typeface="Arial"/>
                <a:cs typeface="Arial"/>
                <a:sym typeface="Arial"/>
              </a:rPr>
              <a:t> of inflammatory bowel ?  disease.       C. Random colon, biopsy:     ?  Colonic mucosa with no diagnostic abnormality.       D. Rectum, biopsy:     ?  Colonic mucosa with focal nonspecific inflammation and regenerative changes."}' </a:t>
            </a:r>
            <a:r>
              <a:rPr lang="en-US" dirty="0">
                <a:hlinkClick r:id="rId3"/>
              </a:rPr>
              <a:t>https://pathology-ie.appspot.com/</a:t>
            </a:r>
            <a:r>
              <a:rPr lang="en-US" sz="1100" b="0" i="0" u="none" strike="noStrike" cap="none" dirty="0" err="1">
                <a:solidFill>
                  <a:schemeClr val="dk1"/>
                </a:solidFill>
                <a:latin typeface="Arial"/>
                <a:ea typeface="Arial"/>
                <a:cs typeface="Arial"/>
                <a:sym typeface="Arial"/>
              </a:rPr>
              <a:t>api</a:t>
            </a: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96917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5936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https://</a:t>
            </a:r>
            <a:r>
              <a:rPr lang="en-US" sz="1100" u="none" strike="noStrike" kern="1200" dirty="0" err="1">
                <a:solidFill>
                  <a:schemeClr val="tx1"/>
                </a:solidFill>
                <a:effectLst/>
                <a:latin typeface="Trebuchet MS" pitchFamily="34" charset="0"/>
                <a:ea typeface="+mn-ea"/>
                <a:cs typeface="+mn-cs"/>
              </a:rPr>
              <a:t>colab.research.google.com</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github</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openai</a:t>
            </a:r>
            <a:r>
              <a:rPr lang="en-US" sz="1100" u="none" strike="noStrike" kern="1200" dirty="0">
                <a:solidFill>
                  <a:schemeClr val="tx1"/>
                </a:solidFill>
                <a:effectLst/>
                <a:latin typeface="Trebuchet MS" pitchFamily="34" charset="0"/>
                <a:ea typeface="+mn-ea"/>
                <a:cs typeface="+mn-cs"/>
              </a:rPr>
              <a:t>/glide-text2im/blob/main/notebooks/</a:t>
            </a:r>
            <a:r>
              <a:rPr lang="en-US" sz="1100" u="none" strike="noStrike" kern="1200" dirty="0" err="1">
                <a:solidFill>
                  <a:schemeClr val="tx1"/>
                </a:solidFill>
                <a:effectLst/>
                <a:latin typeface="Trebuchet MS" pitchFamily="34" charset="0"/>
                <a:ea typeface="+mn-ea"/>
                <a:cs typeface="+mn-cs"/>
              </a:rPr>
              <a:t>clip_guided.ipynb#scrollTo</a:t>
            </a:r>
            <a:r>
              <a:rPr lang="en-US" sz="1100" u="none" strike="noStrike" kern="1200" dirty="0">
                <a:solidFill>
                  <a:schemeClr val="tx1"/>
                </a:solidFill>
                <a:effectLst/>
                <a:latin typeface="Trebuchet MS" pitchFamily="34" charset="0"/>
                <a:ea typeface="+mn-ea"/>
                <a:cs typeface="+mn-cs"/>
              </a:rPr>
              <a:t>=xM7b2E6s2Wxm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599573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245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3584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532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6329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6285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39286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158019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50</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r>
              <a:rPr lang="en-US" altLang="en-US" dirty="0"/>
              <a:t>Latent Dirichlet Bayesian topic model. Written from scratch</a:t>
            </a:r>
          </a:p>
        </p:txBody>
      </p:sp>
    </p:spTree>
    <p:extLst>
      <p:ext uri="{BB962C8B-B14F-4D97-AF65-F5344CB8AC3E}">
        <p14:creationId xmlns:p14="http://schemas.microsoft.com/office/powerpoint/2010/main" val="1842451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Challenge: understanding of document to produce representative summaries.</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0" i="0" u="none" strike="noStrike" cap="none" dirty="0">
                <a:solidFill>
                  <a:schemeClr val="dk1"/>
                </a:solidFill>
                <a:effectLst/>
                <a:latin typeface="Arial"/>
                <a:ea typeface="Arial"/>
                <a:cs typeface="Arial"/>
                <a:sym typeface="Arial"/>
              </a:rPr>
              <a:t>Fine-tune BERT for Extractive </a:t>
            </a:r>
            <a:r>
              <a:rPr lang="en-US" sz="1100" b="0" i="0" u="none" strike="noStrike" cap="none" dirty="0" err="1">
                <a:solidFill>
                  <a:schemeClr val="dk1"/>
                </a:solidFill>
                <a:effectLst/>
                <a:latin typeface="Arial"/>
                <a:ea typeface="Arial"/>
                <a:cs typeface="Arial"/>
                <a:sym typeface="Arial"/>
              </a:rPr>
              <a:t>SummarizationYang</a:t>
            </a:r>
            <a:r>
              <a:rPr lang="en-US" sz="1100" b="0" i="0" u="none" strike="noStrike" cap="none" dirty="0">
                <a:solidFill>
                  <a:schemeClr val="dk1"/>
                </a:solidFill>
                <a:effectLst/>
                <a:latin typeface="Arial"/>
                <a:ea typeface="Arial"/>
                <a:cs typeface="Arial"/>
                <a:sym typeface="Arial"/>
              </a:rPr>
              <a:t> </a:t>
            </a:r>
            <a:r>
              <a:rPr lang="en-US" sz="1100" b="0" i="0" u="none" strike="noStrike" cap="none" dirty="0" err="1">
                <a:solidFill>
                  <a:schemeClr val="dk1"/>
                </a:solidFill>
                <a:effectLst/>
                <a:latin typeface="Arial"/>
                <a:ea typeface="Arial"/>
                <a:cs typeface="Arial"/>
                <a:sym typeface="Arial"/>
              </a:rPr>
              <a:t>LiuInstitute</a:t>
            </a:r>
            <a:r>
              <a:rPr lang="en-US" sz="1100" b="0" i="0" u="none" strike="noStrike" cap="none" dirty="0">
                <a:solidFill>
                  <a:schemeClr val="dk1"/>
                </a:solidFill>
                <a:effectLst/>
                <a:latin typeface="Arial"/>
                <a:ea typeface="Arial"/>
                <a:cs typeface="Arial"/>
                <a:sym typeface="Arial"/>
              </a:rPr>
              <a:t> for Language, Cognition and </a:t>
            </a:r>
            <a:r>
              <a:rPr lang="en-US" sz="1100" b="0" i="0" u="none" strike="noStrike" cap="none" dirty="0" err="1">
                <a:solidFill>
                  <a:schemeClr val="dk1"/>
                </a:solidFill>
                <a:effectLst/>
                <a:latin typeface="Arial"/>
                <a:ea typeface="Arial"/>
                <a:cs typeface="Arial"/>
                <a:sym typeface="Arial"/>
              </a:rPr>
              <a:t>ComputationSchool</a:t>
            </a:r>
            <a:r>
              <a:rPr lang="en-US" sz="1100" b="0" i="0" u="none" strike="noStrike" cap="none" dirty="0">
                <a:solidFill>
                  <a:schemeClr val="dk1"/>
                </a:solidFill>
                <a:effectLst/>
                <a:latin typeface="Arial"/>
                <a:ea typeface="Arial"/>
                <a:cs typeface="Arial"/>
                <a:sym typeface="Arial"/>
              </a:rPr>
              <a:t> of Informatics, University of Edinburgh10 Crichton Street, Edinburgh EH8 9AByang.liu2@ed.ac.ukAbstractBERT (Devlin et al., 2018), a pre-</a:t>
            </a:r>
            <a:r>
              <a:rPr lang="en-US" sz="1100" b="0" i="0" u="none" strike="noStrike" cap="none" dirty="0" err="1">
                <a:solidFill>
                  <a:schemeClr val="dk1"/>
                </a:solidFill>
                <a:effectLst/>
                <a:latin typeface="Arial"/>
                <a:ea typeface="Arial"/>
                <a:cs typeface="Arial"/>
                <a:sym typeface="Arial"/>
              </a:rPr>
              <a:t>trainedTransformer</a:t>
            </a:r>
            <a:r>
              <a:rPr lang="en-US" sz="1100" b="0" i="0" u="none" strike="noStrike" cap="none" dirty="0">
                <a:solidFill>
                  <a:schemeClr val="dk1"/>
                </a:solidFill>
                <a:effectLst/>
                <a:latin typeface="Arial"/>
                <a:ea typeface="Arial"/>
                <a:cs typeface="Arial"/>
                <a:sym typeface="Arial"/>
              </a:rPr>
              <a:t> (Vaswani et al., 2017) </a:t>
            </a:r>
            <a:r>
              <a:rPr lang="en-US" sz="1100" b="0" i="0" u="none" strike="noStrike" cap="none" dirty="0" err="1">
                <a:solidFill>
                  <a:schemeClr val="dk1"/>
                </a:solidFill>
                <a:effectLst/>
                <a:latin typeface="Arial"/>
                <a:ea typeface="Arial"/>
                <a:cs typeface="Arial"/>
                <a:sym typeface="Arial"/>
              </a:rPr>
              <a:t>model,has</a:t>
            </a:r>
            <a:r>
              <a:rPr lang="en-US" sz="1100" b="0" i="0" u="none" strike="noStrike" cap="none" dirty="0">
                <a:solidFill>
                  <a:schemeClr val="dk1"/>
                </a:solidFill>
                <a:effectLst/>
                <a:latin typeface="Arial"/>
                <a:ea typeface="Arial"/>
                <a:cs typeface="Arial"/>
                <a:sym typeface="Arial"/>
              </a:rPr>
              <a:t> achieved ground-breaking performance </a:t>
            </a:r>
            <a:r>
              <a:rPr lang="en-US" sz="1100" b="0" i="0" u="none" strike="noStrike" cap="none" dirty="0" err="1">
                <a:solidFill>
                  <a:schemeClr val="dk1"/>
                </a:solidFill>
                <a:effectLst/>
                <a:latin typeface="Arial"/>
                <a:ea typeface="Arial"/>
                <a:cs typeface="Arial"/>
                <a:sym typeface="Arial"/>
              </a:rPr>
              <a:t>onmultiple</a:t>
            </a:r>
            <a:r>
              <a:rPr lang="en-US" sz="1100" b="0" i="0" u="none" strike="noStrike" cap="none" dirty="0">
                <a:solidFill>
                  <a:schemeClr val="dk1"/>
                </a:solidFill>
                <a:effectLst/>
                <a:latin typeface="Arial"/>
                <a:ea typeface="Arial"/>
                <a:cs typeface="Arial"/>
                <a:sym typeface="Arial"/>
              </a:rPr>
              <a:t> NLP tasks. In this paper, we </a:t>
            </a:r>
            <a:r>
              <a:rPr lang="en-US" sz="1100" b="0" i="0" u="none" strike="noStrike" cap="none" dirty="0" err="1">
                <a:solidFill>
                  <a:schemeClr val="dk1"/>
                </a:solidFill>
                <a:effectLst/>
                <a:latin typeface="Arial"/>
                <a:ea typeface="Arial"/>
                <a:cs typeface="Arial"/>
                <a:sym typeface="Arial"/>
              </a:rPr>
              <a:t>describeBERTSUM</a:t>
            </a:r>
            <a:r>
              <a:rPr lang="en-US" sz="1100" b="0" i="0" u="none" strike="noStrike" cap="none" dirty="0">
                <a:solidFill>
                  <a:schemeClr val="dk1"/>
                </a:solidFill>
                <a:effectLst/>
                <a:latin typeface="Arial"/>
                <a:ea typeface="Arial"/>
                <a:cs typeface="Arial"/>
                <a:sym typeface="Arial"/>
              </a:rPr>
              <a:t>, a simple variant of BERT, for ex-tractive summarization. Our system is the </a:t>
            </a:r>
            <a:r>
              <a:rPr lang="en-US" sz="1100" b="0" i="0" u="none" strike="noStrike" cap="none" dirty="0" err="1">
                <a:solidFill>
                  <a:schemeClr val="dk1"/>
                </a:solidFill>
                <a:effectLst/>
                <a:latin typeface="Arial"/>
                <a:ea typeface="Arial"/>
                <a:cs typeface="Arial"/>
                <a:sym typeface="Arial"/>
              </a:rPr>
              <a:t>stateof</a:t>
            </a:r>
            <a:r>
              <a:rPr lang="en-US" sz="1100" b="0" i="0" u="none" strike="noStrike" cap="none" dirty="0">
                <a:solidFill>
                  <a:schemeClr val="dk1"/>
                </a:solidFill>
                <a:effectLst/>
                <a:latin typeface="Arial"/>
                <a:ea typeface="Arial"/>
                <a:cs typeface="Arial"/>
                <a:sym typeface="Arial"/>
              </a:rPr>
              <a:t> the art on the CNN/</a:t>
            </a:r>
            <a:r>
              <a:rPr lang="en-US" sz="1100" b="0" i="0" u="none" strike="noStrike" cap="none" dirty="0" err="1">
                <a:solidFill>
                  <a:schemeClr val="dk1"/>
                </a:solidFill>
                <a:effectLst/>
                <a:latin typeface="Arial"/>
                <a:ea typeface="Arial"/>
                <a:cs typeface="Arial"/>
                <a:sym typeface="Arial"/>
              </a:rPr>
              <a:t>Dailymail</a:t>
            </a:r>
            <a:r>
              <a:rPr lang="en-US" sz="1100" b="0" i="0" u="none" strike="noStrike" cap="none" dirty="0">
                <a:solidFill>
                  <a:schemeClr val="dk1"/>
                </a:solidFill>
                <a:effectLst/>
                <a:latin typeface="Arial"/>
                <a:ea typeface="Arial"/>
                <a:cs typeface="Arial"/>
                <a:sym typeface="Arial"/>
              </a:rPr>
              <a:t> dataset, out-performing the previous best-performed sys-</a:t>
            </a:r>
            <a:r>
              <a:rPr lang="en-US" sz="1100" b="0" i="0" u="none" strike="noStrike" cap="none" dirty="0" err="1">
                <a:solidFill>
                  <a:schemeClr val="dk1"/>
                </a:solidFill>
                <a:effectLst/>
                <a:latin typeface="Arial"/>
                <a:ea typeface="Arial"/>
                <a:cs typeface="Arial"/>
                <a:sym typeface="Arial"/>
              </a:rPr>
              <a:t>tem</a:t>
            </a:r>
            <a:r>
              <a:rPr lang="en-US" sz="1100" b="0" i="0" u="none" strike="noStrike" cap="none" dirty="0">
                <a:solidFill>
                  <a:schemeClr val="dk1"/>
                </a:solidFill>
                <a:effectLst/>
                <a:latin typeface="Arial"/>
                <a:ea typeface="Arial"/>
                <a:cs typeface="Arial"/>
                <a:sym typeface="Arial"/>
              </a:rPr>
              <a:t> by 1.65 on ROUGE-L. The codes to repro-duce our results are available at https://</a:t>
            </a:r>
            <a:r>
              <a:rPr lang="en-US" sz="1100" b="0" i="0" u="none" strike="noStrike" cap="none" dirty="0" err="1">
                <a:solidFill>
                  <a:schemeClr val="dk1"/>
                </a:solidFill>
                <a:effectLst/>
                <a:latin typeface="Arial"/>
                <a:ea typeface="Arial"/>
                <a:cs typeface="Arial"/>
                <a:sym typeface="Arial"/>
              </a:rPr>
              <a:t>github.com</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nlpyang</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BertSum</a:t>
            </a: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Text Summarization with Pretrained Encoders</a:t>
            </a:r>
          </a:p>
          <a:p>
            <a:pPr marL="158750" indent="0">
              <a:buNone/>
            </a:pPr>
            <a:r>
              <a:rPr lang="en-US" sz="1100" b="0" i="0" u="none" strike="noStrike" cap="none" dirty="0">
                <a:solidFill>
                  <a:schemeClr val="dk1"/>
                </a:solidFill>
                <a:effectLst/>
                <a:latin typeface="Arial"/>
                <a:ea typeface="Arial"/>
                <a:cs typeface="Arial"/>
                <a:sym typeface="Arial"/>
                <a:hlinkClick r:id="rId3"/>
              </a:rPr>
              <a:t>Yang Liu</a:t>
            </a:r>
            <a:r>
              <a:rPr lang="en-US" sz="1100" b="0" i="0" u="none" strike="noStrike" cap="none" dirty="0">
                <a:solidFill>
                  <a:schemeClr val="dk1"/>
                </a:solidFill>
                <a:effectLst/>
                <a:latin typeface="Arial"/>
                <a:ea typeface="Arial"/>
                <a:cs typeface="Arial"/>
                <a:sym typeface="Arial"/>
              </a:rPr>
              <a:t>, </a:t>
            </a:r>
            <a:r>
              <a:rPr lang="en-US" sz="1100" b="0" i="0" u="none" strike="noStrike" cap="none" dirty="0">
                <a:solidFill>
                  <a:schemeClr val="dk1"/>
                </a:solidFill>
                <a:effectLst/>
                <a:latin typeface="Arial"/>
                <a:ea typeface="Arial"/>
                <a:cs typeface="Arial"/>
                <a:sym typeface="Arial"/>
                <a:hlinkClick r:id="rId4"/>
              </a:rPr>
              <a:t>Mirella Lapata</a:t>
            </a:r>
            <a:endParaRPr lang="en-US" sz="1100" b="0" i="0" u="none" strike="noStrike" cap="none" dirty="0">
              <a:solidFill>
                <a:schemeClr val="dk1"/>
              </a:solidFill>
              <a:effectLst/>
              <a:latin typeface="Arial"/>
              <a:ea typeface="Arial"/>
              <a:cs typeface="Arial"/>
              <a:sym typeface="Arial"/>
            </a:endParaRPr>
          </a:p>
          <a:p>
            <a:pPr marL="158750" indent="0">
              <a:buNone/>
            </a:pPr>
            <a:r>
              <a:rPr lang="en-US" dirty="0"/>
              <a:t>Bidirectional Encoder Representations from Transformers (BERT) represents the latest incarnation of pretrained language models which have recently advanced a wide range of natural language processing tasks. In this paper, we showcase how BERT can be usefully applied in text summarization and propose a general framework for both extractive and abstractive models. We introduce a novel document-level encoder based on BERT which is able to express the semantics of a document and obtain representations for its sentences. Our extractive model is built on top of this encoder by stacking several inter-sentence Transformer layers. For abstractive summarization, we propose a new fine-tuning schedule which adopts different optimizers for the encoder and the decoder as a means of alleviating the mismatch between the two (the former is pretrained while the latter is not). We also demonstrate that a two-staged fine-tuning approach can further boost the quality of the generated summaries. Experiments on three datasets show that our model achieves state-of-the-art results across the board in both extractive and abstractive settings. Our code is available at </a:t>
            </a:r>
            <a:r>
              <a:rPr lang="en-US" b="0" u="none" strike="noStrike" dirty="0">
                <a:effectLst/>
                <a:hlinkClick r:id="rId5"/>
              </a:rPr>
              <a:t>this https URL</a:t>
            </a:r>
            <a:endParaRPr lang="en-US" b="0" u="none" strike="noStrike" dirty="0">
              <a:effectLst/>
            </a:endParaRPr>
          </a:p>
          <a:p>
            <a:pPr marL="158750" indent="0">
              <a:buNone/>
            </a:pPr>
            <a:r>
              <a:rPr lang="en-US" dirty="0"/>
              <a:t>https://</a:t>
            </a:r>
            <a:r>
              <a:rPr lang="en-US" dirty="0" err="1"/>
              <a:t>arxiv.org</a:t>
            </a:r>
            <a:r>
              <a:rPr lang="en-US" dirty="0"/>
              <a:t>/pdf/1908.08345.pdf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40988579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Challenge: understanding of document to produce representative summaries.</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0" i="0" u="none" strike="noStrike" cap="none" dirty="0">
                <a:solidFill>
                  <a:schemeClr val="dk1"/>
                </a:solidFill>
                <a:effectLst/>
                <a:latin typeface="Arial"/>
                <a:ea typeface="Arial"/>
                <a:cs typeface="Arial"/>
                <a:sym typeface="Arial"/>
              </a:rPr>
              <a:t>Fine-tune BERT for Extractive Summarization, Yang Liu, Institute for Language, Cognition and Computation School of Informatics, University of Edinburgh10 Crichton Street, Edinburgh EH8 9AByang.liu2@ed.ac.ukAbstractBERT (Devlin et al., 2018), a pre-trained Transformer (Vaswani et al., 2017) model has achieved ground-breaking performance on multiple NLP tasks. In this paper, we describe BERTSUM, a simple variant of BERT, for ex-tractive summarization. Our system is the state of the art on the CNN/Daily mail dataset, out-performing the previous best-performed system by 1.65 on ROUGE-L. The codes to repro-duce our results are available at https://</a:t>
            </a:r>
            <a:r>
              <a:rPr lang="en-US" sz="1100" b="0" i="0" u="none" strike="noStrike" cap="none" dirty="0" err="1">
                <a:solidFill>
                  <a:schemeClr val="dk1"/>
                </a:solidFill>
                <a:effectLst/>
                <a:latin typeface="Arial"/>
                <a:ea typeface="Arial"/>
                <a:cs typeface="Arial"/>
                <a:sym typeface="Arial"/>
              </a:rPr>
              <a:t>github.com</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nlpyang</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BertSum</a:t>
            </a: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Text Summarization with Pretrained Encoders</a:t>
            </a:r>
          </a:p>
          <a:p>
            <a:pPr marL="158750" indent="0">
              <a:buNone/>
            </a:pPr>
            <a:r>
              <a:rPr lang="en-US" sz="1100" b="0" i="0" u="none" strike="noStrike" cap="none" dirty="0">
                <a:solidFill>
                  <a:schemeClr val="dk1"/>
                </a:solidFill>
                <a:effectLst/>
                <a:latin typeface="Arial"/>
                <a:ea typeface="Arial"/>
                <a:cs typeface="Arial"/>
                <a:sym typeface="Arial"/>
                <a:hlinkClick r:id="rId3"/>
              </a:rPr>
              <a:t>Yang Liu</a:t>
            </a:r>
            <a:r>
              <a:rPr lang="en-US" sz="1100" b="0" i="0" u="none" strike="noStrike" cap="none" dirty="0">
                <a:solidFill>
                  <a:schemeClr val="dk1"/>
                </a:solidFill>
                <a:effectLst/>
                <a:latin typeface="Arial"/>
                <a:ea typeface="Arial"/>
                <a:cs typeface="Arial"/>
                <a:sym typeface="Arial"/>
              </a:rPr>
              <a:t>, </a:t>
            </a:r>
            <a:r>
              <a:rPr lang="en-US" sz="1100" b="0" i="0" u="none" strike="noStrike" cap="none" dirty="0">
                <a:solidFill>
                  <a:schemeClr val="dk1"/>
                </a:solidFill>
                <a:effectLst/>
                <a:latin typeface="Arial"/>
                <a:ea typeface="Arial"/>
                <a:cs typeface="Arial"/>
                <a:sym typeface="Arial"/>
                <a:hlinkClick r:id="rId4"/>
              </a:rPr>
              <a:t>Mirella Lapata</a:t>
            </a:r>
            <a:endParaRPr lang="en-US" sz="1100" b="0" i="0" u="none" strike="noStrike" cap="none" dirty="0">
              <a:solidFill>
                <a:schemeClr val="dk1"/>
              </a:solidFill>
              <a:effectLst/>
              <a:latin typeface="Arial"/>
              <a:ea typeface="Arial"/>
              <a:cs typeface="Arial"/>
              <a:sym typeface="Arial"/>
            </a:endParaRPr>
          </a:p>
          <a:p>
            <a:pPr marL="158750" indent="0">
              <a:buNone/>
            </a:pPr>
            <a:r>
              <a:rPr lang="en-US" dirty="0"/>
              <a:t>Bidirectional Encoder Representations from Transformers (BERT) represents the latest incarnation of pretrained language models which have recently advanced a wide range of natural language processing tasks. In this paper, we showcase how BERT can be usefully applied in text summarization and propose a general framework for both extractive and abstractive models. We introduce a novel document-level encoder based on BERT which is able to express the semantics of a document and obtain representations for its sentences. Our extractive model is built on top of this encoder by stacking several inter-sentence Transformer layers. For abstractive summarization, we propose a new fine-tuning schedule which adopts different optimizers for the encoder and the decoder as a means of alleviating the mismatch between the two (the former is pretrained while the latter is not). We also demonstrate that a two-staged fine-tuning approach can further boost the quality of the generated summaries. Experiments on three datasets show that our model achieves state-of-the-art results across the board in both extractive and abstractive settings. Our code is available at </a:t>
            </a:r>
            <a:r>
              <a:rPr lang="en-US" b="0" u="none" strike="noStrike" dirty="0">
                <a:effectLst/>
                <a:hlinkClick r:id="rId5"/>
              </a:rPr>
              <a:t>this https URL</a:t>
            </a:r>
            <a:endParaRPr lang="en-US" b="0" u="none" strike="noStrike" dirty="0">
              <a:effectLst/>
            </a:endParaRPr>
          </a:p>
          <a:p>
            <a:pPr marL="158750" indent="0">
              <a:buNone/>
            </a:pPr>
            <a:r>
              <a:rPr lang="en-US" dirty="0"/>
              <a:t>https://</a:t>
            </a:r>
            <a:r>
              <a:rPr lang="en-US" dirty="0" err="1"/>
              <a:t>arxiv.org</a:t>
            </a:r>
            <a:r>
              <a:rPr lang="en-US" dirty="0"/>
              <a:t>/pdf/1908.08345.pdf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85644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https://</a:t>
            </a:r>
            <a:r>
              <a:rPr lang="en-US" sz="1100" u="none" strike="noStrike" kern="1200" dirty="0" err="1">
                <a:solidFill>
                  <a:schemeClr val="tx1"/>
                </a:solidFill>
                <a:effectLst/>
                <a:latin typeface="Trebuchet MS" pitchFamily="34" charset="0"/>
                <a:ea typeface="+mn-ea"/>
                <a:cs typeface="+mn-cs"/>
              </a:rPr>
              <a:t>colab.research.google.com</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github</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openai</a:t>
            </a:r>
            <a:r>
              <a:rPr lang="en-US" sz="1100" u="none" strike="noStrike" kern="1200" dirty="0">
                <a:solidFill>
                  <a:schemeClr val="tx1"/>
                </a:solidFill>
                <a:effectLst/>
                <a:latin typeface="Trebuchet MS" pitchFamily="34" charset="0"/>
                <a:ea typeface="+mn-ea"/>
                <a:cs typeface="+mn-cs"/>
              </a:rPr>
              <a:t>/glide-text2im/blob/main/notebooks/</a:t>
            </a:r>
            <a:r>
              <a:rPr lang="en-US" sz="1100" u="none" strike="noStrike" kern="1200" dirty="0" err="1">
                <a:solidFill>
                  <a:schemeClr val="tx1"/>
                </a:solidFill>
                <a:effectLst/>
                <a:latin typeface="Trebuchet MS" pitchFamily="34" charset="0"/>
                <a:ea typeface="+mn-ea"/>
                <a:cs typeface="+mn-cs"/>
              </a:rPr>
              <a:t>clip_guided.ipynb#scrollTo</a:t>
            </a:r>
            <a:r>
              <a:rPr lang="en-US" sz="1100" u="none" strike="noStrike" kern="1200" dirty="0">
                <a:solidFill>
                  <a:schemeClr val="tx1"/>
                </a:solidFill>
                <a:effectLst/>
                <a:latin typeface="Trebuchet MS" pitchFamily="34" charset="0"/>
                <a:ea typeface="+mn-ea"/>
                <a:cs typeface="+mn-cs"/>
              </a:rPr>
              <a:t>=xM7b2E6s2Wxm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037901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Challenge: understanding of document to produce representative summaries.</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0" i="0" u="none" strike="noStrike" cap="none" dirty="0">
                <a:solidFill>
                  <a:schemeClr val="dk1"/>
                </a:solidFill>
                <a:effectLst/>
                <a:latin typeface="Arial"/>
                <a:ea typeface="Arial"/>
                <a:cs typeface="Arial"/>
                <a:sym typeface="Arial"/>
              </a:rPr>
              <a:t>Fine-tune BERT for Extractive </a:t>
            </a:r>
            <a:r>
              <a:rPr lang="en-US" sz="1100" b="0" i="0" u="none" strike="noStrike" cap="none" dirty="0" err="1">
                <a:solidFill>
                  <a:schemeClr val="dk1"/>
                </a:solidFill>
                <a:effectLst/>
                <a:latin typeface="Arial"/>
                <a:ea typeface="Arial"/>
                <a:cs typeface="Arial"/>
                <a:sym typeface="Arial"/>
              </a:rPr>
              <a:t>SummarizationYang</a:t>
            </a:r>
            <a:r>
              <a:rPr lang="en-US" sz="1100" b="0" i="0" u="none" strike="noStrike" cap="none" dirty="0">
                <a:solidFill>
                  <a:schemeClr val="dk1"/>
                </a:solidFill>
                <a:effectLst/>
                <a:latin typeface="Arial"/>
                <a:ea typeface="Arial"/>
                <a:cs typeface="Arial"/>
                <a:sym typeface="Arial"/>
              </a:rPr>
              <a:t> </a:t>
            </a:r>
            <a:r>
              <a:rPr lang="en-US" sz="1100" b="0" i="0" u="none" strike="noStrike" cap="none" dirty="0" err="1">
                <a:solidFill>
                  <a:schemeClr val="dk1"/>
                </a:solidFill>
                <a:effectLst/>
                <a:latin typeface="Arial"/>
                <a:ea typeface="Arial"/>
                <a:cs typeface="Arial"/>
                <a:sym typeface="Arial"/>
              </a:rPr>
              <a:t>LiuInstitute</a:t>
            </a:r>
            <a:r>
              <a:rPr lang="en-US" sz="1100" b="0" i="0" u="none" strike="noStrike" cap="none" dirty="0">
                <a:solidFill>
                  <a:schemeClr val="dk1"/>
                </a:solidFill>
                <a:effectLst/>
                <a:latin typeface="Arial"/>
                <a:ea typeface="Arial"/>
                <a:cs typeface="Arial"/>
                <a:sym typeface="Arial"/>
              </a:rPr>
              <a:t> for Language, Cognition and </a:t>
            </a:r>
            <a:r>
              <a:rPr lang="en-US" sz="1100" b="0" i="0" u="none" strike="noStrike" cap="none" dirty="0" err="1">
                <a:solidFill>
                  <a:schemeClr val="dk1"/>
                </a:solidFill>
                <a:effectLst/>
                <a:latin typeface="Arial"/>
                <a:ea typeface="Arial"/>
                <a:cs typeface="Arial"/>
                <a:sym typeface="Arial"/>
              </a:rPr>
              <a:t>ComputationSchool</a:t>
            </a:r>
            <a:r>
              <a:rPr lang="en-US" sz="1100" b="0" i="0" u="none" strike="noStrike" cap="none" dirty="0">
                <a:solidFill>
                  <a:schemeClr val="dk1"/>
                </a:solidFill>
                <a:effectLst/>
                <a:latin typeface="Arial"/>
                <a:ea typeface="Arial"/>
                <a:cs typeface="Arial"/>
                <a:sym typeface="Arial"/>
              </a:rPr>
              <a:t> of Informatics, University of Edinburgh10 Crichton Street, Edinburgh EH8 9AByang.liu2@ed.ac.ukAbstractBERT (Devlin et al., 2018), a pre-</a:t>
            </a:r>
            <a:r>
              <a:rPr lang="en-US" sz="1100" b="0" i="0" u="none" strike="noStrike" cap="none" dirty="0" err="1">
                <a:solidFill>
                  <a:schemeClr val="dk1"/>
                </a:solidFill>
                <a:effectLst/>
                <a:latin typeface="Arial"/>
                <a:ea typeface="Arial"/>
                <a:cs typeface="Arial"/>
                <a:sym typeface="Arial"/>
              </a:rPr>
              <a:t>trainedTransformer</a:t>
            </a:r>
            <a:r>
              <a:rPr lang="en-US" sz="1100" b="0" i="0" u="none" strike="noStrike" cap="none" dirty="0">
                <a:solidFill>
                  <a:schemeClr val="dk1"/>
                </a:solidFill>
                <a:effectLst/>
                <a:latin typeface="Arial"/>
                <a:ea typeface="Arial"/>
                <a:cs typeface="Arial"/>
                <a:sym typeface="Arial"/>
              </a:rPr>
              <a:t> (Vaswani et al., 2017) </a:t>
            </a:r>
            <a:r>
              <a:rPr lang="en-US" sz="1100" b="0" i="0" u="none" strike="noStrike" cap="none" dirty="0" err="1">
                <a:solidFill>
                  <a:schemeClr val="dk1"/>
                </a:solidFill>
                <a:effectLst/>
                <a:latin typeface="Arial"/>
                <a:ea typeface="Arial"/>
                <a:cs typeface="Arial"/>
                <a:sym typeface="Arial"/>
              </a:rPr>
              <a:t>model,has</a:t>
            </a:r>
            <a:r>
              <a:rPr lang="en-US" sz="1100" b="0" i="0" u="none" strike="noStrike" cap="none" dirty="0">
                <a:solidFill>
                  <a:schemeClr val="dk1"/>
                </a:solidFill>
                <a:effectLst/>
                <a:latin typeface="Arial"/>
                <a:ea typeface="Arial"/>
                <a:cs typeface="Arial"/>
                <a:sym typeface="Arial"/>
              </a:rPr>
              <a:t> achieved ground-breaking performance </a:t>
            </a:r>
            <a:r>
              <a:rPr lang="en-US" sz="1100" b="0" i="0" u="none" strike="noStrike" cap="none" dirty="0" err="1">
                <a:solidFill>
                  <a:schemeClr val="dk1"/>
                </a:solidFill>
                <a:effectLst/>
                <a:latin typeface="Arial"/>
                <a:ea typeface="Arial"/>
                <a:cs typeface="Arial"/>
                <a:sym typeface="Arial"/>
              </a:rPr>
              <a:t>onmultiple</a:t>
            </a:r>
            <a:r>
              <a:rPr lang="en-US" sz="1100" b="0" i="0" u="none" strike="noStrike" cap="none" dirty="0">
                <a:solidFill>
                  <a:schemeClr val="dk1"/>
                </a:solidFill>
                <a:effectLst/>
                <a:latin typeface="Arial"/>
                <a:ea typeface="Arial"/>
                <a:cs typeface="Arial"/>
                <a:sym typeface="Arial"/>
              </a:rPr>
              <a:t> NLP tasks. In this paper, we </a:t>
            </a:r>
            <a:r>
              <a:rPr lang="en-US" sz="1100" b="0" i="0" u="none" strike="noStrike" cap="none" dirty="0" err="1">
                <a:solidFill>
                  <a:schemeClr val="dk1"/>
                </a:solidFill>
                <a:effectLst/>
                <a:latin typeface="Arial"/>
                <a:ea typeface="Arial"/>
                <a:cs typeface="Arial"/>
                <a:sym typeface="Arial"/>
              </a:rPr>
              <a:t>describeBERTSUM</a:t>
            </a:r>
            <a:r>
              <a:rPr lang="en-US" sz="1100" b="0" i="0" u="none" strike="noStrike" cap="none" dirty="0">
                <a:solidFill>
                  <a:schemeClr val="dk1"/>
                </a:solidFill>
                <a:effectLst/>
                <a:latin typeface="Arial"/>
                <a:ea typeface="Arial"/>
                <a:cs typeface="Arial"/>
                <a:sym typeface="Arial"/>
              </a:rPr>
              <a:t>, a simple variant of BERT, for ex-tractive summarization. Our system is the </a:t>
            </a:r>
            <a:r>
              <a:rPr lang="en-US" sz="1100" b="0" i="0" u="none" strike="noStrike" cap="none" dirty="0" err="1">
                <a:solidFill>
                  <a:schemeClr val="dk1"/>
                </a:solidFill>
                <a:effectLst/>
                <a:latin typeface="Arial"/>
                <a:ea typeface="Arial"/>
                <a:cs typeface="Arial"/>
                <a:sym typeface="Arial"/>
              </a:rPr>
              <a:t>stateof</a:t>
            </a:r>
            <a:r>
              <a:rPr lang="en-US" sz="1100" b="0" i="0" u="none" strike="noStrike" cap="none" dirty="0">
                <a:solidFill>
                  <a:schemeClr val="dk1"/>
                </a:solidFill>
                <a:effectLst/>
                <a:latin typeface="Arial"/>
                <a:ea typeface="Arial"/>
                <a:cs typeface="Arial"/>
                <a:sym typeface="Arial"/>
              </a:rPr>
              <a:t> the art on the CNN/</a:t>
            </a:r>
            <a:r>
              <a:rPr lang="en-US" sz="1100" b="0" i="0" u="none" strike="noStrike" cap="none" dirty="0" err="1">
                <a:solidFill>
                  <a:schemeClr val="dk1"/>
                </a:solidFill>
                <a:effectLst/>
                <a:latin typeface="Arial"/>
                <a:ea typeface="Arial"/>
                <a:cs typeface="Arial"/>
                <a:sym typeface="Arial"/>
              </a:rPr>
              <a:t>Dailymail</a:t>
            </a:r>
            <a:r>
              <a:rPr lang="en-US" sz="1100" b="0" i="0" u="none" strike="noStrike" cap="none" dirty="0">
                <a:solidFill>
                  <a:schemeClr val="dk1"/>
                </a:solidFill>
                <a:effectLst/>
                <a:latin typeface="Arial"/>
                <a:ea typeface="Arial"/>
                <a:cs typeface="Arial"/>
                <a:sym typeface="Arial"/>
              </a:rPr>
              <a:t> dataset, out-performing the previous best-performed sys-</a:t>
            </a:r>
            <a:r>
              <a:rPr lang="en-US" sz="1100" b="0" i="0" u="none" strike="noStrike" cap="none" dirty="0" err="1">
                <a:solidFill>
                  <a:schemeClr val="dk1"/>
                </a:solidFill>
                <a:effectLst/>
                <a:latin typeface="Arial"/>
                <a:ea typeface="Arial"/>
                <a:cs typeface="Arial"/>
                <a:sym typeface="Arial"/>
              </a:rPr>
              <a:t>tem</a:t>
            </a:r>
            <a:r>
              <a:rPr lang="en-US" sz="1100" b="0" i="0" u="none" strike="noStrike" cap="none" dirty="0">
                <a:solidFill>
                  <a:schemeClr val="dk1"/>
                </a:solidFill>
                <a:effectLst/>
                <a:latin typeface="Arial"/>
                <a:ea typeface="Arial"/>
                <a:cs typeface="Arial"/>
                <a:sym typeface="Arial"/>
              </a:rPr>
              <a:t> by 1.65 on ROUGE-L. The codes to repro-duce our results are available at https://</a:t>
            </a:r>
            <a:r>
              <a:rPr lang="en-US" sz="1100" b="0" i="0" u="none" strike="noStrike" cap="none" dirty="0" err="1">
                <a:solidFill>
                  <a:schemeClr val="dk1"/>
                </a:solidFill>
                <a:effectLst/>
                <a:latin typeface="Arial"/>
                <a:ea typeface="Arial"/>
                <a:cs typeface="Arial"/>
                <a:sym typeface="Arial"/>
              </a:rPr>
              <a:t>github.com</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nlpyang</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BertSum</a:t>
            </a: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Text Summarization with Pretrained Encoders</a:t>
            </a:r>
          </a:p>
          <a:p>
            <a:pPr marL="158750" indent="0">
              <a:buNone/>
            </a:pPr>
            <a:r>
              <a:rPr lang="en-US" sz="1100" b="0" i="0" u="none" strike="noStrike" cap="none" dirty="0">
                <a:solidFill>
                  <a:schemeClr val="dk1"/>
                </a:solidFill>
                <a:effectLst/>
                <a:latin typeface="Arial"/>
                <a:ea typeface="Arial"/>
                <a:cs typeface="Arial"/>
                <a:sym typeface="Arial"/>
                <a:hlinkClick r:id="rId3"/>
              </a:rPr>
              <a:t>Yang Liu</a:t>
            </a:r>
            <a:r>
              <a:rPr lang="en-US" sz="1100" b="0" i="0" u="none" strike="noStrike" cap="none" dirty="0">
                <a:solidFill>
                  <a:schemeClr val="dk1"/>
                </a:solidFill>
                <a:effectLst/>
                <a:latin typeface="Arial"/>
                <a:ea typeface="Arial"/>
                <a:cs typeface="Arial"/>
                <a:sym typeface="Arial"/>
              </a:rPr>
              <a:t>, </a:t>
            </a:r>
            <a:r>
              <a:rPr lang="en-US" sz="1100" b="0" i="0" u="none" strike="noStrike" cap="none" dirty="0">
                <a:solidFill>
                  <a:schemeClr val="dk1"/>
                </a:solidFill>
                <a:effectLst/>
                <a:latin typeface="Arial"/>
                <a:ea typeface="Arial"/>
                <a:cs typeface="Arial"/>
                <a:sym typeface="Arial"/>
                <a:hlinkClick r:id="rId4"/>
              </a:rPr>
              <a:t>Mirella Lapata</a:t>
            </a:r>
            <a:endParaRPr lang="en-US" sz="1100" b="0" i="0" u="none" strike="noStrike" cap="none" dirty="0">
              <a:solidFill>
                <a:schemeClr val="dk1"/>
              </a:solidFill>
              <a:effectLst/>
              <a:latin typeface="Arial"/>
              <a:ea typeface="Arial"/>
              <a:cs typeface="Arial"/>
              <a:sym typeface="Arial"/>
            </a:endParaRPr>
          </a:p>
          <a:p>
            <a:pPr marL="158750" indent="0">
              <a:buNone/>
            </a:pPr>
            <a:r>
              <a:rPr lang="en-US" dirty="0"/>
              <a:t>Bidirectional Encoder Representations from Transformers (BERT) represents the latest incarnation of pretrained language models which have recently advanced a wide range of natural language processing tasks. In this paper, we showcase how BERT can be usefully applied in text summarization and propose a general framework for both extractive and abstractive models. We introduce a novel document-level encoder based on BERT which is able to express the semantics of a document and obtain representations for its sentences. Our extractive model is built on top of this encoder by stacking several inter-sentence Transformer layers. For abstractive summarization, we propose a new fine-tuning schedule which adopts different optimizers for the encoder and the decoder as a means of alleviating the mismatch between the two (the former is pretrained while the latter is not). We also demonstrate that a two-staged fine-tuning approach can further boost the quality of the generated summaries. Experiments on three datasets show that our model achieves state-of-the-art results across the board in both extractive and abstractive settings. Our code is available at </a:t>
            </a:r>
            <a:r>
              <a:rPr lang="en-US" b="0" u="none" strike="noStrike" dirty="0">
                <a:effectLst/>
                <a:hlinkClick r:id="rId5"/>
              </a:rPr>
              <a:t>this https URL</a:t>
            </a:r>
            <a:endParaRPr lang="en-US" b="0" u="none" strike="noStrike" dirty="0">
              <a:effectLst/>
            </a:endParaRPr>
          </a:p>
          <a:p>
            <a:pPr marL="158750" indent="0">
              <a:buNone/>
            </a:pPr>
            <a:r>
              <a:rPr lang="en-US" dirty="0"/>
              <a:t>https://</a:t>
            </a:r>
            <a:r>
              <a:rPr lang="en-US" dirty="0" err="1"/>
              <a:t>arxiv.org</a:t>
            </a:r>
            <a:r>
              <a:rPr lang="en-US" dirty="0"/>
              <a:t>/pdf/1908.08345.pdf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1091538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148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59</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pPr marL="158750" indent="0">
              <a:buNone/>
            </a:pPr>
            <a:r>
              <a:rPr lang="en-US" altLang="en-US" dirty="0"/>
              <a:t>Very interesting deep graph neural network libraries being developed.</a:t>
            </a:r>
          </a:p>
        </p:txBody>
      </p:sp>
    </p:spTree>
    <p:extLst>
      <p:ext uri="{BB962C8B-B14F-4D97-AF65-F5344CB8AC3E}">
        <p14:creationId xmlns:p14="http://schemas.microsoft.com/office/powerpoint/2010/main" val="1767572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61</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pPr marL="158750" indent="0">
              <a:buNone/>
            </a:pPr>
            <a:r>
              <a:rPr lang="en-US" altLang="en-US" dirty="0"/>
              <a:t>Very interesting deep graph neural network libraries being developed.</a:t>
            </a:r>
          </a:p>
          <a:p>
            <a:pPr marL="158750" indent="0">
              <a:buNone/>
            </a:pPr>
            <a:r>
              <a:rPr lang="en-US" sz="1100" b="0" i="0" u="none" strike="noStrike" cap="none" dirty="0">
                <a:solidFill>
                  <a:schemeClr val="dk1"/>
                </a:solidFill>
                <a:effectLst/>
                <a:latin typeface="Arial"/>
                <a:ea typeface="Arial"/>
                <a:cs typeface="Arial"/>
                <a:sym typeface="Arial"/>
              </a:rPr>
              <a:t>After training, the learned similarity function can be used for making predictions for unseen queries. We can use the similarity function to compare the query with every sample in the support set and calculate the similarity scores. Then, find the sample with the highest similarity score and use it as the prediction.</a:t>
            </a:r>
            <a:endParaRPr lang="en-US" altLang="en-US" dirty="0"/>
          </a:p>
        </p:txBody>
      </p:sp>
    </p:spTree>
    <p:extLst>
      <p:ext uri="{BB962C8B-B14F-4D97-AF65-F5344CB8AC3E}">
        <p14:creationId xmlns:p14="http://schemas.microsoft.com/office/powerpoint/2010/main" val="566606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62</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pPr marL="158750" indent="0">
              <a:buNone/>
            </a:pPr>
            <a:r>
              <a:rPr lang="en-US" altLang="en-US" dirty="0"/>
              <a:t>Very interesting deep graph neural network libraries being developed.</a:t>
            </a:r>
          </a:p>
        </p:txBody>
      </p:sp>
    </p:spTree>
    <p:extLst>
      <p:ext uri="{BB962C8B-B14F-4D97-AF65-F5344CB8AC3E}">
        <p14:creationId xmlns:p14="http://schemas.microsoft.com/office/powerpoint/2010/main" val="1014853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63</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pPr marL="158750" indent="0">
              <a:buNone/>
            </a:pPr>
            <a:endParaRPr lang="en-US" altLang="en-US" dirty="0"/>
          </a:p>
        </p:txBody>
      </p:sp>
    </p:spTree>
    <p:extLst>
      <p:ext uri="{BB962C8B-B14F-4D97-AF65-F5344CB8AC3E}">
        <p14:creationId xmlns:p14="http://schemas.microsoft.com/office/powerpoint/2010/main" val="4243116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64</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pPr marL="158750" indent="0">
              <a:buNone/>
            </a:pPr>
            <a:endParaRPr lang="en-US" altLang="en-US" dirty="0"/>
          </a:p>
        </p:txBody>
      </p:sp>
    </p:spTree>
    <p:extLst>
      <p:ext uri="{BB962C8B-B14F-4D97-AF65-F5344CB8AC3E}">
        <p14:creationId xmlns:p14="http://schemas.microsoft.com/office/powerpoint/2010/main" val="199263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65</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pPr marL="158750" indent="0">
              <a:buNone/>
            </a:pPr>
            <a:endParaRPr lang="en-US" altLang="en-US" dirty="0"/>
          </a:p>
        </p:txBody>
      </p:sp>
    </p:spTree>
    <p:extLst>
      <p:ext uri="{BB962C8B-B14F-4D97-AF65-F5344CB8AC3E}">
        <p14:creationId xmlns:p14="http://schemas.microsoft.com/office/powerpoint/2010/main" val="14399830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66</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pPr marL="158750" indent="0">
              <a:buNone/>
            </a:pPr>
            <a:endParaRPr lang="en-US" altLang="en-US" dirty="0"/>
          </a:p>
        </p:txBody>
      </p:sp>
    </p:spTree>
    <p:extLst>
      <p:ext uri="{BB962C8B-B14F-4D97-AF65-F5344CB8AC3E}">
        <p14:creationId xmlns:p14="http://schemas.microsoft.com/office/powerpoint/2010/main" val="37829922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6265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https://</a:t>
            </a:r>
            <a:r>
              <a:rPr lang="en-US" sz="1100" u="none" strike="noStrike" kern="1200" dirty="0" err="1">
                <a:solidFill>
                  <a:schemeClr val="tx1"/>
                </a:solidFill>
                <a:effectLst/>
                <a:latin typeface="Trebuchet MS" pitchFamily="34" charset="0"/>
                <a:ea typeface="+mn-ea"/>
                <a:cs typeface="+mn-cs"/>
              </a:rPr>
              <a:t>colab.research.google.com</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github</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openai</a:t>
            </a:r>
            <a:r>
              <a:rPr lang="en-US" sz="1100" u="none" strike="noStrike" kern="1200" dirty="0">
                <a:solidFill>
                  <a:schemeClr val="tx1"/>
                </a:solidFill>
                <a:effectLst/>
                <a:latin typeface="Trebuchet MS" pitchFamily="34" charset="0"/>
                <a:ea typeface="+mn-ea"/>
                <a:cs typeface="+mn-cs"/>
              </a:rPr>
              <a:t>/glide-text2im/blob/main/notebooks/</a:t>
            </a:r>
            <a:r>
              <a:rPr lang="en-US" sz="1100" u="none" strike="noStrike" kern="1200" dirty="0" err="1">
                <a:solidFill>
                  <a:schemeClr val="tx1"/>
                </a:solidFill>
                <a:effectLst/>
                <a:latin typeface="Trebuchet MS" pitchFamily="34" charset="0"/>
                <a:ea typeface="+mn-ea"/>
                <a:cs typeface="+mn-cs"/>
              </a:rPr>
              <a:t>clip_guided.ipynb#scrollTo</a:t>
            </a:r>
            <a:r>
              <a:rPr lang="en-US" sz="1100" u="none" strike="noStrike" kern="1200" dirty="0">
                <a:solidFill>
                  <a:schemeClr val="tx1"/>
                </a:solidFill>
                <a:effectLst/>
                <a:latin typeface="Trebuchet MS" pitchFamily="34" charset="0"/>
                <a:ea typeface="+mn-ea"/>
                <a:cs typeface="+mn-cs"/>
              </a:rPr>
              <a:t>=xM7b2E6s2Wxm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216385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02696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9324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39178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53978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63304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Now</a:t>
            </a:r>
            <a:r>
              <a:rPr lang="en-US" baseline="0" dirty="0"/>
              <a:t> i</a:t>
            </a:r>
            <a:r>
              <a:rPr lang="en-US" dirty="0"/>
              <a:t>f you’re in AI, you’ve probably been excited about AI since you were about … eight years old.  I know I have.</a:t>
            </a:r>
          </a:p>
          <a:p>
            <a:r>
              <a:rPr lang="en-US" dirty="0"/>
              <a:t>For years, we’ve all been dreaming about having computers that can talk to us.</a:t>
            </a:r>
          </a:p>
          <a:p>
            <a:r>
              <a:rPr lang="en-US" dirty="0"/>
              <a:t>The ability to use language is an essential ingredient of the AI vision,</a:t>
            </a:r>
          </a:p>
          <a:p>
            <a:r>
              <a:rPr lang="en-US" dirty="0"/>
              <a:t>and the quest to endow</a:t>
            </a:r>
            <a:r>
              <a:rPr lang="en-US" baseline="0" dirty="0"/>
              <a:t> computers with this ability has been the ultimate driver of NLP research for more than 50 years.</a:t>
            </a:r>
          </a:p>
          <a:p>
            <a:r>
              <a:rPr lang="en-US" baseline="0" dirty="0"/>
              <a:t>This dream is ultimately the reason why I’m standing here today. [&gt;]</a:t>
            </a:r>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76</a:t>
            </a:fld>
            <a:endParaRPr lang="en-US"/>
          </a:p>
        </p:txBody>
      </p:sp>
    </p:spTree>
    <p:extLst>
      <p:ext uri="{BB962C8B-B14F-4D97-AF65-F5344CB8AC3E}">
        <p14:creationId xmlns:p14="http://schemas.microsoft.com/office/powerpoint/2010/main" val="35911794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295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https://</a:t>
            </a:r>
            <a:r>
              <a:rPr lang="en-US" sz="1100" u="none" strike="noStrike" kern="1200" dirty="0" err="1">
                <a:solidFill>
                  <a:schemeClr val="tx1"/>
                </a:solidFill>
                <a:effectLst/>
                <a:latin typeface="Trebuchet MS" pitchFamily="34" charset="0"/>
                <a:ea typeface="+mn-ea"/>
                <a:cs typeface="+mn-cs"/>
              </a:rPr>
              <a:t>colab.research.google.com</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github</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openai</a:t>
            </a:r>
            <a:r>
              <a:rPr lang="en-US" sz="1100" u="none" strike="noStrike" kern="1200" dirty="0">
                <a:solidFill>
                  <a:schemeClr val="tx1"/>
                </a:solidFill>
                <a:effectLst/>
                <a:latin typeface="Trebuchet MS" pitchFamily="34" charset="0"/>
                <a:ea typeface="+mn-ea"/>
                <a:cs typeface="+mn-cs"/>
              </a:rPr>
              <a:t>/glide-text2im/blob/main/notebooks/</a:t>
            </a:r>
            <a:r>
              <a:rPr lang="en-US" sz="1100" u="none" strike="noStrike" kern="1200" dirty="0" err="1">
                <a:solidFill>
                  <a:schemeClr val="tx1"/>
                </a:solidFill>
                <a:effectLst/>
                <a:latin typeface="Trebuchet MS" pitchFamily="34" charset="0"/>
                <a:ea typeface="+mn-ea"/>
                <a:cs typeface="+mn-cs"/>
              </a:rPr>
              <a:t>clip_guided.ipynb#scrollTo</a:t>
            </a:r>
            <a:r>
              <a:rPr lang="en-US" sz="1100" u="none" strike="noStrike" kern="1200" dirty="0">
                <a:solidFill>
                  <a:schemeClr val="tx1"/>
                </a:solidFill>
                <a:effectLst/>
                <a:latin typeface="Trebuchet MS" pitchFamily="34" charset="0"/>
                <a:ea typeface="+mn-ea"/>
                <a:cs typeface="+mn-cs"/>
              </a:rPr>
              <a:t>=xM7b2E6s2Wxm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103621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https://</a:t>
            </a:r>
            <a:r>
              <a:rPr lang="en-US" sz="1100" u="none" strike="noStrike" kern="1200" dirty="0" err="1">
                <a:solidFill>
                  <a:schemeClr val="tx1"/>
                </a:solidFill>
                <a:effectLst/>
                <a:latin typeface="Trebuchet MS" pitchFamily="34" charset="0"/>
                <a:ea typeface="+mn-ea"/>
                <a:cs typeface="+mn-cs"/>
              </a:rPr>
              <a:t>colab.research.google.com</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github</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openai</a:t>
            </a:r>
            <a:r>
              <a:rPr lang="en-US" sz="1100" u="none" strike="noStrike" kern="1200" dirty="0">
                <a:solidFill>
                  <a:schemeClr val="tx1"/>
                </a:solidFill>
                <a:effectLst/>
                <a:latin typeface="Trebuchet MS" pitchFamily="34" charset="0"/>
                <a:ea typeface="+mn-ea"/>
                <a:cs typeface="+mn-cs"/>
              </a:rPr>
              <a:t>/glide-text2im/blob/main/notebooks/</a:t>
            </a:r>
            <a:r>
              <a:rPr lang="en-US" sz="1100" u="none" strike="noStrike" kern="1200" dirty="0" err="1">
                <a:solidFill>
                  <a:schemeClr val="tx1"/>
                </a:solidFill>
                <a:effectLst/>
                <a:latin typeface="Trebuchet MS" pitchFamily="34" charset="0"/>
                <a:ea typeface="+mn-ea"/>
                <a:cs typeface="+mn-cs"/>
              </a:rPr>
              <a:t>clip_guided.ipynb#scrollTo</a:t>
            </a:r>
            <a:r>
              <a:rPr lang="en-US" sz="1100" u="none" strike="noStrike" kern="1200" dirty="0">
                <a:solidFill>
                  <a:schemeClr val="tx1"/>
                </a:solidFill>
                <a:effectLst/>
                <a:latin typeface="Trebuchet MS" pitchFamily="34" charset="0"/>
                <a:ea typeface="+mn-ea"/>
                <a:cs typeface="+mn-cs"/>
              </a:rPr>
              <a:t>=xM7b2E6s2Wxm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89566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https://</a:t>
            </a:r>
            <a:r>
              <a:rPr lang="en-US" sz="1100" u="none" strike="noStrike" kern="1200" dirty="0" err="1">
                <a:solidFill>
                  <a:schemeClr val="tx1"/>
                </a:solidFill>
                <a:effectLst/>
                <a:latin typeface="Trebuchet MS" pitchFamily="34" charset="0"/>
                <a:ea typeface="+mn-ea"/>
                <a:cs typeface="+mn-cs"/>
              </a:rPr>
              <a:t>colab.research.google.com</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github</a:t>
            </a:r>
            <a:r>
              <a:rPr lang="en-US" sz="1100" u="none" strike="noStrike" kern="1200" dirty="0">
                <a:solidFill>
                  <a:schemeClr val="tx1"/>
                </a:solidFill>
                <a:effectLst/>
                <a:latin typeface="Trebuchet MS" pitchFamily="34" charset="0"/>
                <a:ea typeface="+mn-ea"/>
                <a:cs typeface="+mn-cs"/>
              </a:rPr>
              <a:t>/</a:t>
            </a:r>
            <a:r>
              <a:rPr lang="en-US" sz="1100" u="none" strike="noStrike" kern="1200" dirty="0" err="1">
                <a:solidFill>
                  <a:schemeClr val="tx1"/>
                </a:solidFill>
                <a:effectLst/>
                <a:latin typeface="Trebuchet MS" pitchFamily="34" charset="0"/>
                <a:ea typeface="+mn-ea"/>
                <a:cs typeface="+mn-cs"/>
              </a:rPr>
              <a:t>openai</a:t>
            </a:r>
            <a:r>
              <a:rPr lang="en-US" sz="1100" u="none" strike="noStrike" kern="1200" dirty="0">
                <a:solidFill>
                  <a:schemeClr val="tx1"/>
                </a:solidFill>
                <a:effectLst/>
                <a:latin typeface="Trebuchet MS" pitchFamily="34" charset="0"/>
                <a:ea typeface="+mn-ea"/>
                <a:cs typeface="+mn-cs"/>
              </a:rPr>
              <a:t>/glide-text2im/blob/main/notebooks/</a:t>
            </a:r>
            <a:r>
              <a:rPr lang="en-US" sz="1100" u="none" strike="noStrike" kern="1200" dirty="0" err="1">
                <a:solidFill>
                  <a:schemeClr val="tx1"/>
                </a:solidFill>
                <a:effectLst/>
                <a:latin typeface="Trebuchet MS" pitchFamily="34" charset="0"/>
                <a:ea typeface="+mn-ea"/>
                <a:cs typeface="+mn-cs"/>
              </a:rPr>
              <a:t>clip_guided.ipynb#scrollTo</a:t>
            </a:r>
            <a:r>
              <a:rPr lang="en-US" sz="1100" u="none" strike="noStrike" kern="1200" dirty="0">
                <a:solidFill>
                  <a:schemeClr val="tx1"/>
                </a:solidFill>
                <a:effectLst/>
                <a:latin typeface="Trebuchet MS" pitchFamily="34" charset="0"/>
                <a:ea typeface="+mn-ea"/>
                <a:cs typeface="+mn-cs"/>
              </a:rPr>
              <a:t>=xM7b2E6s2Wxm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304894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9"/>
        <p:cNvGrpSpPr/>
        <p:nvPr/>
      </p:nvGrpSpPr>
      <p:grpSpPr>
        <a:xfrm>
          <a:off x="0" y="0"/>
          <a:ext cx="0" cy="0"/>
          <a:chOff x="0" y="0"/>
          <a:chExt cx="0" cy="0"/>
        </a:xfrm>
      </p:grpSpPr>
      <p:sp>
        <p:nvSpPr>
          <p:cNvPr id="11" name="Google Shape;11;p2"/>
          <p:cNvSpPr/>
          <p:nvPr/>
        </p:nvSpPr>
        <p:spPr>
          <a:xfrm rot="10800000" flipH="1">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12" name="Google Shape;12;p2"/>
          <p:cNvSpPr txBox="1">
            <a:spLocks noGrp="1"/>
          </p:cNvSpPr>
          <p:nvPr>
            <p:ph type="subTitle" idx="1"/>
          </p:nvPr>
        </p:nvSpPr>
        <p:spPr>
          <a:xfrm>
            <a:off x="409145" y="3405835"/>
            <a:ext cx="5047611" cy="3232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1667" b="0" i="0" u="none" strike="noStrike" cap="none">
                <a:solidFill>
                  <a:srgbClr val="595959"/>
                </a:solidFill>
                <a:latin typeface="Trebuchet MS"/>
                <a:ea typeface="Trebuchet MS"/>
                <a:cs typeface="Trebuchet MS"/>
                <a:sym typeface="Trebuchet MS"/>
              </a:defRPr>
            </a:lvl1pPr>
            <a:lvl2pPr marR="0" lvl="1"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R="0" lvl="3"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R="0" lvl="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R="0" lvl="5"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R="0" lvl="6"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R="0" lvl="7"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R="0" lvl="8"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3" name="Google Shape;13;p2"/>
          <p:cNvSpPr txBox="1">
            <a:spLocks noGrp="1"/>
          </p:cNvSpPr>
          <p:nvPr>
            <p:ph type="title"/>
          </p:nvPr>
        </p:nvSpPr>
        <p:spPr>
          <a:xfrm>
            <a:off x="409145" y="2366057"/>
            <a:ext cx="5047611" cy="81904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1400"/>
              <a:buFont typeface="Trebuchet MS"/>
              <a:buNone/>
              <a:defRPr sz="3666"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dirty="0"/>
          </a:p>
        </p:txBody>
      </p:sp>
      <p:cxnSp>
        <p:nvCxnSpPr>
          <p:cNvPr id="14" name="Google Shape;14;p2"/>
          <p:cNvCxnSpPr/>
          <p:nvPr/>
        </p:nvCxnSpPr>
        <p:spPr>
          <a:xfrm>
            <a:off x="486114" y="3295019"/>
            <a:ext cx="4547308"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4" name="Google Shape;7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1400"/>
              <a:buFont typeface="Arial"/>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8" name="Google Shape;78;p17"/>
          <p:cNvSpPr txBox="1">
            <a:spLocks noGrp="1"/>
          </p:cNvSpPr>
          <p:nvPr>
            <p:ph type="body" idx="1"/>
          </p:nvPr>
        </p:nvSpPr>
        <p:spPr>
          <a:xfrm>
            <a:off x="430625" y="1752528"/>
            <a:ext cx="8290500" cy="3099000"/>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15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15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79" name="Google Shape;79;p17"/>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8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15000"/>
              </a:lnSpc>
              <a:spcBef>
                <a:spcPts val="750"/>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15000"/>
              </a:lnSpc>
              <a:spcBef>
                <a:spcPts val="467"/>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2" name="Google Shape;8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3" name="Google Shape;8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4" name="Google Shape;8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400">
                <a:solidFill>
                  <a:schemeClr val="dk1"/>
                </a:solidFill>
              </a:defRPr>
            </a:lvl2pPr>
            <a:lvl3pPr lvl="2">
              <a:spcBef>
                <a:spcPts val="0"/>
              </a:spcBef>
              <a:spcAft>
                <a:spcPts val="0"/>
              </a:spcAft>
              <a:buClr>
                <a:schemeClr val="dk1"/>
              </a:buClr>
              <a:buSzPts val="1400"/>
              <a:buFont typeface="Arial"/>
              <a:buNone/>
              <a:defRPr sz="2400">
                <a:solidFill>
                  <a:schemeClr val="dk1"/>
                </a:solidFill>
              </a:defRPr>
            </a:lvl3pPr>
            <a:lvl4pPr lvl="3">
              <a:spcBef>
                <a:spcPts val="0"/>
              </a:spcBef>
              <a:spcAft>
                <a:spcPts val="0"/>
              </a:spcAft>
              <a:buClr>
                <a:schemeClr val="dk1"/>
              </a:buClr>
              <a:buSzPts val="1400"/>
              <a:buFont typeface="Arial"/>
              <a:buNone/>
              <a:defRPr sz="2400">
                <a:solidFill>
                  <a:schemeClr val="dk1"/>
                </a:solidFill>
              </a:defRPr>
            </a:lvl4pPr>
            <a:lvl5pPr lvl="4">
              <a:spcBef>
                <a:spcPts val="0"/>
              </a:spcBef>
              <a:spcAft>
                <a:spcPts val="0"/>
              </a:spcAft>
              <a:buClr>
                <a:schemeClr val="dk1"/>
              </a:buClr>
              <a:buSzPts val="1400"/>
              <a:buFont typeface="Arial"/>
              <a:buNone/>
              <a:defRPr sz="2400">
                <a:solidFill>
                  <a:schemeClr val="dk1"/>
                </a:solidFill>
              </a:defRPr>
            </a:lvl5pPr>
            <a:lvl6pPr lvl="5">
              <a:spcBef>
                <a:spcPts val="0"/>
              </a:spcBef>
              <a:spcAft>
                <a:spcPts val="0"/>
              </a:spcAft>
              <a:buClr>
                <a:schemeClr val="dk1"/>
              </a:buClr>
              <a:buSzPts val="1400"/>
              <a:buFont typeface="Arial"/>
              <a:buNone/>
              <a:defRPr sz="2400">
                <a:solidFill>
                  <a:schemeClr val="dk1"/>
                </a:solidFill>
              </a:defRPr>
            </a:lvl6pPr>
            <a:lvl7pPr lvl="6">
              <a:spcBef>
                <a:spcPts val="0"/>
              </a:spcBef>
              <a:spcAft>
                <a:spcPts val="0"/>
              </a:spcAft>
              <a:buClr>
                <a:schemeClr val="dk1"/>
              </a:buClr>
              <a:buSzPts val="1400"/>
              <a:buFont typeface="Arial"/>
              <a:buNone/>
              <a:defRPr sz="2400">
                <a:solidFill>
                  <a:schemeClr val="dk1"/>
                </a:solidFill>
              </a:defRPr>
            </a:lvl7pPr>
            <a:lvl8pPr lvl="7">
              <a:spcBef>
                <a:spcPts val="0"/>
              </a:spcBef>
              <a:spcAft>
                <a:spcPts val="0"/>
              </a:spcAft>
              <a:buClr>
                <a:schemeClr val="dk1"/>
              </a:buClr>
              <a:buSzPts val="1400"/>
              <a:buFont typeface="Arial"/>
              <a:buNone/>
              <a:defRPr sz="2400">
                <a:solidFill>
                  <a:schemeClr val="dk1"/>
                </a:solidFill>
              </a:defRPr>
            </a:lvl8pPr>
            <a:lvl9pPr lvl="8">
              <a:spcBef>
                <a:spcPts val="0"/>
              </a:spcBef>
              <a:spcAft>
                <a:spcPts val="0"/>
              </a:spcAft>
              <a:buClr>
                <a:schemeClr val="dk1"/>
              </a:buClr>
              <a:buSzPts val="1400"/>
              <a:buFont typeface="Arial"/>
              <a:buNone/>
              <a:defRPr sz="2400">
                <a:solidFill>
                  <a:schemeClr val="dk1"/>
                </a:solidFill>
              </a:defRPr>
            </a:lvl9pPr>
          </a:lstStyle>
          <a:p>
            <a:endParaRPr/>
          </a:p>
        </p:txBody>
      </p:sp>
      <p:sp>
        <p:nvSpPr>
          <p:cNvPr id="90" name="Google Shape;9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91" name="Google Shape;9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4800">
                <a:solidFill>
                  <a:schemeClr val="dk1"/>
                </a:solidFill>
              </a:defRPr>
            </a:lvl2pPr>
            <a:lvl3pPr lvl="2">
              <a:spcBef>
                <a:spcPts val="0"/>
              </a:spcBef>
              <a:spcAft>
                <a:spcPts val="0"/>
              </a:spcAft>
              <a:buClr>
                <a:schemeClr val="dk1"/>
              </a:buClr>
              <a:buSzPts val="1400"/>
              <a:buFont typeface="Arial"/>
              <a:buNone/>
              <a:defRPr sz="4800">
                <a:solidFill>
                  <a:schemeClr val="dk1"/>
                </a:solidFill>
              </a:defRPr>
            </a:lvl3pPr>
            <a:lvl4pPr lvl="3">
              <a:spcBef>
                <a:spcPts val="0"/>
              </a:spcBef>
              <a:spcAft>
                <a:spcPts val="0"/>
              </a:spcAft>
              <a:buClr>
                <a:schemeClr val="dk1"/>
              </a:buClr>
              <a:buSzPts val="1400"/>
              <a:buFont typeface="Arial"/>
              <a:buNone/>
              <a:defRPr sz="4800">
                <a:solidFill>
                  <a:schemeClr val="dk1"/>
                </a:solidFill>
              </a:defRPr>
            </a:lvl4pPr>
            <a:lvl5pPr lvl="4">
              <a:spcBef>
                <a:spcPts val="0"/>
              </a:spcBef>
              <a:spcAft>
                <a:spcPts val="0"/>
              </a:spcAft>
              <a:buClr>
                <a:schemeClr val="dk1"/>
              </a:buClr>
              <a:buSzPts val="1400"/>
              <a:buFont typeface="Arial"/>
              <a:buNone/>
              <a:defRPr sz="4800">
                <a:solidFill>
                  <a:schemeClr val="dk1"/>
                </a:solidFill>
              </a:defRPr>
            </a:lvl5pPr>
            <a:lvl6pPr lvl="5">
              <a:spcBef>
                <a:spcPts val="0"/>
              </a:spcBef>
              <a:spcAft>
                <a:spcPts val="0"/>
              </a:spcAft>
              <a:buClr>
                <a:schemeClr val="dk1"/>
              </a:buClr>
              <a:buSzPts val="1400"/>
              <a:buFont typeface="Arial"/>
              <a:buNone/>
              <a:defRPr sz="4800">
                <a:solidFill>
                  <a:schemeClr val="dk1"/>
                </a:solidFill>
              </a:defRPr>
            </a:lvl6pPr>
            <a:lvl7pPr lvl="6">
              <a:spcBef>
                <a:spcPts val="0"/>
              </a:spcBef>
              <a:spcAft>
                <a:spcPts val="0"/>
              </a:spcAft>
              <a:buClr>
                <a:schemeClr val="dk1"/>
              </a:buClr>
              <a:buSzPts val="1400"/>
              <a:buFont typeface="Arial"/>
              <a:buNone/>
              <a:defRPr sz="4800">
                <a:solidFill>
                  <a:schemeClr val="dk1"/>
                </a:solidFill>
              </a:defRPr>
            </a:lvl7pPr>
            <a:lvl8pPr lvl="7">
              <a:spcBef>
                <a:spcPts val="0"/>
              </a:spcBef>
              <a:spcAft>
                <a:spcPts val="0"/>
              </a:spcAft>
              <a:buClr>
                <a:schemeClr val="dk1"/>
              </a:buClr>
              <a:buSzPts val="1400"/>
              <a:buFont typeface="Arial"/>
              <a:buNone/>
              <a:defRPr sz="4800">
                <a:solidFill>
                  <a:schemeClr val="dk1"/>
                </a:solidFill>
              </a:defRPr>
            </a:lvl8pPr>
            <a:lvl9pPr lvl="8">
              <a:spcBef>
                <a:spcPts val="0"/>
              </a:spcBef>
              <a:spcAft>
                <a:spcPts val="0"/>
              </a:spcAft>
              <a:buClr>
                <a:schemeClr val="dk1"/>
              </a:buClr>
              <a:buSzPts val="1400"/>
              <a:buFont typeface="Arial"/>
              <a:buNone/>
              <a:defRPr sz="4800">
                <a:solidFill>
                  <a:schemeClr val="dk1"/>
                </a:solidFill>
              </a:defRPr>
            </a:lvl9pPr>
          </a:lstStyle>
          <a:p>
            <a:endParaRPr/>
          </a:p>
        </p:txBody>
      </p:sp>
      <p:sp>
        <p:nvSpPr>
          <p:cNvPr id="94" name="Google Shape;9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5"/>
        <p:cNvGrpSpPr/>
        <p:nvPr/>
      </p:nvGrpSpPr>
      <p:grpSpPr>
        <a:xfrm>
          <a:off x="0" y="0"/>
          <a:ext cx="0" cy="0"/>
          <a:chOff x="0" y="0"/>
          <a:chExt cx="0" cy="0"/>
        </a:xfrm>
      </p:grpSpPr>
      <p:sp>
        <p:nvSpPr>
          <p:cNvPr id="96" name="Google Shape;9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4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4200">
                <a:solidFill>
                  <a:schemeClr val="dk1"/>
                </a:solidFill>
              </a:defRPr>
            </a:lvl2pPr>
            <a:lvl3pPr lvl="2" algn="ctr">
              <a:spcBef>
                <a:spcPts val="0"/>
              </a:spcBef>
              <a:spcAft>
                <a:spcPts val="0"/>
              </a:spcAft>
              <a:buClr>
                <a:schemeClr val="dk1"/>
              </a:buClr>
              <a:buSzPts val="1400"/>
              <a:buFont typeface="Arial"/>
              <a:buNone/>
              <a:defRPr sz="4200">
                <a:solidFill>
                  <a:schemeClr val="dk1"/>
                </a:solidFill>
              </a:defRPr>
            </a:lvl3pPr>
            <a:lvl4pPr lvl="3" algn="ctr">
              <a:spcBef>
                <a:spcPts val="0"/>
              </a:spcBef>
              <a:spcAft>
                <a:spcPts val="0"/>
              </a:spcAft>
              <a:buClr>
                <a:schemeClr val="dk1"/>
              </a:buClr>
              <a:buSzPts val="1400"/>
              <a:buFont typeface="Arial"/>
              <a:buNone/>
              <a:defRPr sz="4200">
                <a:solidFill>
                  <a:schemeClr val="dk1"/>
                </a:solidFill>
              </a:defRPr>
            </a:lvl4pPr>
            <a:lvl5pPr lvl="4" algn="ctr">
              <a:spcBef>
                <a:spcPts val="0"/>
              </a:spcBef>
              <a:spcAft>
                <a:spcPts val="0"/>
              </a:spcAft>
              <a:buClr>
                <a:schemeClr val="dk1"/>
              </a:buClr>
              <a:buSzPts val="1400"/>
              <a:buFont typeface="Arial"/>
              <a:buNone/>
              <a:defRPr sz="4200">
                <a:solidFill>
                  <a:schemeClr val="dk1"/>
                </a:solidFill>
              </a:defRPr>
            </a:lvl5pPr>
            <a:lvl6pPr lvl="5" algn="ctr">
              <a:spcBef>
                <a:spcPts val="0"/>
              </a:spcBef>
              <a:spcAft>
                <a:spcPts val="0"/>
              </a:spcAft>
              <a:buClr>
                <a:schemeClr val="dk1"/>
              </a:buClr>
              <a:buSzPts val="1400"/>
              <a:buFont typeface="Arial"/>
              <a:buNone/>
              <a:defRPr sz="4200">
                <a:solidFill>
                  <a:schemeClr val="dk1"/>
                </a:solidFill>
              </a:defRPr>
            </a:lvl6pPr>
            <a:lvl7pPr lvl="6" algn="ctr">
              <a:spcBef>
                <a:spcPts val="0"/>
              </a:spcBef>
              <a:spcAft>
                <a:spcPts val="0"/>
              </a:spcAft>
              <a:buClr>
                <a:schemeClr val="dk1"/>
              </a:buClr>
              <a:buSzPts val="1400"/>
              <a:buFont typeface="Arial"/>
              <a:buNone/>
              <a:defRPr sz="4200">
                <a:solidFill>
                  <a:schemeClr val="dk1"/>
                </a:solidFill>
              </a:defRPr>
            </a:lvl7pPr>
            <a:lvl8pPr lvl="7" algn="ctr">
              <a:spcBef>
                <a:spcPts val="0"/>
              </a:spcBef>
              <a:spcAft>
                <a:spcPts val="0"/>
              </a:spcAft>
              <a:buClr>
                <a:schemeClr val="dk1"/>
              </a:buClr>
              <a:buSzPts val="1400"/>
              <a:buFont typeface="Arial"/>
              <a:buNone/>
              <a:defRPr sz="4200">
                <a:solidFill>
                  <a:schemeClr val="dk1"/>
                </a:solidFill>
              </a:defRPr>
            </a:lvl8pPr>
            <a:lvl9pPr lvl="8" algn="ctr">
              <a:spcBef>
                <a:spcPts val="0"/>
              </a:spcBef>
              <a:spcAft>
                <a:spcPts val="0"/>
              </a:spcAft>
              <a:buClr>
                <a:schemeClr val="dk1"/>
              </a:buClr>
              <a:buSzPts val="1400"/>
              <a:buFont typeface="Arial"/>
              <a:buNone/>
              <a:defRPr sz="4200">
                <a:solidFill>
                  <a:schemeClr val="dk1"/>
                </a:solidFill>
              </a:defRPr>
            </a:lvl9pPr>
          </a:lstStyle>
          <a:p>
            <a:endParaRPr/>
          </a:p>
        </p:txBody>
      </p:sp>
      <p:sp>
        <p:nvSpPr>
          <p:cNvPr id="98" name="Google Shape;9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18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9pPr>
          </a:lstStyle>
          <a:p>
            <a:endParaRPr/>
          </a:p>
        </p:txBody>
      </p:sp>
      <p:sp>
        <p:nvSpPr>
          <p:cNvPr id="99" name="Google Shape;9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0" name="Google Shape;10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1"/>
        <p:cNvGrpSpPr/>
        <p:nvPr/>
      </p:nvGrpSpPr>
      <p:grpSpPr>
        <a:xfrm>
          <a:off x="0" y="0"/>
          <a:ext cx="0" cy="0"/>
          <a:chOff x="0" y="0"/>
          <a:chExt cx="0" cy="0"/>
        </a:xfrm>
      </p:grpSpPr>
      <p:sp>
        <p:nvSpPr>
          <p:cNvPr id="102" name="Google Shape;10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3" name="Google Shape;10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120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12000">
                <a:solidFill>
                  <a:schemeClr val="dk1"/>
                </a:solidFill>
              </a:defRPr>
            </a:lvl2pPr>
            <a:lvl3pPr lvl="2" algn="ctr">
              <a:spcBef>
                <a:spcPts val="0"/>
              </a:spcBef>
              <a:spcAft>
                <a:spcPts val="0"/>
              </a:spcAft>
              <a:buClr>
                <a:schemeClr val="dk1"/>
              </a:buClr>
              <a:buSzPts val="1400"/>
              <a:buFont typeface="Arial"/>
              <a:buNone/>
              <a:defRPr sz="12000">
                <a:solidFill>
                  <a:schemeClr val="dk1"/>
                </a:solidFill>
              </a:defRPr>
            </a:lvl3pPr>
            <a:lvl4pPr lvl="3" algn="ctr">
              <a:spcBef>
                <a:spcPts val="0"/>
              </a:spcBef>
              <a:spcAft>
                <a:spcPts val="0"/>
              </a:spcAft>
              <a:buClr>
                <a:schemeClr val="dk1"/>
              </a:buClr>
              <a:buSzPts val="1400"/>
              <a:buFont typeface="Arial"/>
              <a:buNone/>
              <a:defRPr sz="12000">
                <a:solidFill>
                  <a:schemeClr val="dk1"/>
                </a:solidFill>
              </a:defRPr>
            </a:lvl4pPr>
            <a:lvl5pPr lvl="4" algn="ctr">
              <a:spcBef>
                <a:spcPts val="0"/>
              </a:spcBef>
              <a:spcAft>
                <a:spcPts val="0"/>
              </a:spcAft>
              <a:buClr>
                <a:schemeClr val="dk1"/>
              </a:buClr>
              <a:buSzPts val="1400"/>
              <a:buFont typeface="Arial"/>
              <a:buNone/>
              <a:defRPr sz="12000">
                <a:solidFill>
                  <a:schemeClr val="dk1"/>
                </a:solidFill>
              </a:defRPr>
            </a:lvl5pPr>
            <a:lvl6pPr lvl="5" algn="ctr">
              <a:spcBef>
                <a:spcPts val="0"/>
              </a:spcBef>
              <a:spcAft>
                <a:spcPts val="0"/>
              </a:spcAft>
              <a:buClr>
                <a:schemeClr val="dk1"/>
              </a:buClr>
              <a:buSzPts val="1400"/>
              <a:buFont typeface="Arial"/>
              <a:buNone/>
              <a:defRPr sz="12000">
                <a:solidFill>
                  <a:schemeClr val="dk1"/>
                </a:solidFill>
              </a:defRPr>
            </a:lvl6pPr>
            <a:lvl7pPr lvl="6" algn="ctr">
              <a:spcBef>
                <a:spcPts val="0"/>
              </a:spcBef>
              <a:spcAft>
                <a:spcPts val="0"/>
              </a:spcAft>
              <a:buClr>
                <a:schemeClr val="dk1"/>
              </a:buClr>
              <a:buSzPts val="1400"/>
              <a:buFont typeface="Arial"/>
              <a:buNone/>
              <a:defRPr sz="12000">
                <a:solidFill>
                  <a:schemeClr val="dk1"/>
                </a:solidFill>
              </a:defRPr>
            </a:lvl7pPr>
            <a:lvl8pPr lvl="7" algn="ctr">
              <a:spcBef>
                <a:spcPts val="0"/>
              </a:spcBef>
              <a:spcAft>
                <a:spcPts val="0"/>
              </a:spcAft>
              <a:buClr>
                <a:schemeClr val="dk1"/>
              </a:buClr>
              <a:buSzPts val="1400"/>
              <a:buFont typeface="Arial"/>
              <a:buNone/>
              <a:defRPr sz="12000">
                <a:solidFill>
                  <a:schemeClr val="dk1"/>
                </a:solidFill>
              </a:defRPr>
            </a:lvl8pPr>
            <a:lvl9pPr lvl="8" algn="ctr">
              <a:spcBef>
                <a:spcPts val="0"/>
              </a:spcBef>
              <a:spcAft>
                <a:spcPts val="0"/>
              </a:spcAft>
              <a:buClr>
                <a:schemeClr val="dk1"/>
              </a:buClr>
              <a:buSzPts val="1400"/>
              <a:buFont typeface="Arial"/>
              <a:buNone/>
              <a:defRPr sz="12000">
                <a:solidFill>
                  <a:schemeClr val="dk1"/>
                </a:solidFill>
              </a:defRPr>
            </a:lvl9pPr>
          </a:lstStyle>
          <a:p>
            <a:endParaRPr/>
          </a:p>
        </p:txBody>
      </p:sp>
      <p:sp>
        <p:nvSpPr>
          <p:cNvPr id="106" name="Google Shape;10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7" name="Google Shape;10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0644876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3224632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1AF0-D742-634A-A365-F0A208F9128C}"/>
              </a:ext>
            </a:extLst>
          </p:cNvPr>
          <p:cNvSpPr>
            <a:spLocks noGrp="1"/>
          </p:cNvSpPr>
          <p:nvPr>
            <p:ph type="title"/>
          </p:nvPr>
        </p:nvSpPr>
        <p:spPr>
          <a:xfrm>
            <a:off x="457200" y="205979"/>
            <a:ext cx="8229600" cy="857250"/>
          </a:xfrm>
        </p:spPr>
        <p:txBody>
          <a:bodyPr/>
          <a:lstStyle/>
          <a:p>
            <a:r>
              <a:rPr lang="en-US"/>
              <a:t>Click to edit Master title style</a:t>
            </a:r>
          </a:p>
        </p:txBody>
      </p:sp>
      <p:sp>
        <p:nvSpPr>
          <p:cNvPr id="3" name="Table Placeholder 2">
            <a:extLst>
              <a:ext uri="{FF2B5EF4-FFF2-40B4-BE49-F238E27FC236}">
                <a16:creationId xmlns:a16="http://schemas.microsoft.com/office/drawing/2014/main" id="{AB5C7650-4EEA-8048-AC64-242B63097776}"/>
              </a:ext>
            </a:extLst>
          </p:cNvPr>
          <p:cNvSpPr>
            <a:spLocks noGrp="1"/>
          </p:cNvSpPr>
          <p:nvPr>
            <p:ph type="tbl" idx="1"/>
          </p:nvPr>
        </p:nvSpPr>
        <p:spPr>
          <a:xfrm>
            <a:off x="457200" y="1200151"/>
            <a:ext cx="8229600" cy="3394472"/>
          </a:xfrm>
        </p:spPr>
        <p:txBody>
          <a:bodyPr/>
          <a:lstStyle/>
          <a:p>
            <a:endParaRPr lang="en-US"/>
          </a:p>
        </p:txBody>
      </p:sp>
      <p:sp>
        <p:nvSpPr>
          <p:cNvPr id="4" name="Date Placeholder 3">
            <a:extLst>
              <a:ext uri="{FF2B5EF4-FFF2-40B4-BE49-F238E27FC236}">
                <a16:creationId xmlns:a16="http://schemas.microsoft.com/office/drawing/2014/main" id="{AAB9DA59-CEF1-C743-906A-D9277B1FBCCD}"/>
              </a:ext>
            </a:extLst>
          </p:cNvPr>
          <p:cNvSpPr>
            <a:spLocks noGrp="1"/>
          </p:cNvSpPr>
          <p:nvPr>
            <p:ph type="dt" sz="half" idx="10"/>
          </p:nvPr>
        </p:nvSpPr>
        <p:spPr>
          <a:xfrm>
            <a:off x="457200" y="4683919"/>
            <a:ext cx="2133600" cy="357188"/>
          </a:xfrm>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6625FCC-BAC1-9C40-A2D8-02E4FA2632D0}"/>
              </a:ext>
            </a:extLst>
          </p:cNvPr>
          <p:cNvSpPr>
            <a:spLocks noGrp="1"/>
          </p:cNvSpPr>
          <p:nvPr>
            <p:ph type="ftr" sz="quarter" idx="11"/>
          </p:nvPr>
        </p:nvSpPr>
        <p:spPr>
          <a:xfrm>
            <a:off x="3124200" y="4683919"/>
            <a:ext cx="2895600" cy="357188"/>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AC36BAA-582B-5447-B041-F615377D14ED}"/>
              </a:ext>
            </a:extLst>
          </p:cNvPr>
          <p:cNvSpPr>
            <a:spLocks noGrp="1"/>
          </p:cNvSpPr>
          <p:nvPr>
            <p:ph type="sldNum" sz="quarter" idx="12"/>
          </p:nvPr>
        </p:nvSpPr>
        <p:spPr>
          <a:xfrm>
            <a:off x="6553200" y="4683919"/>
            <a:ext cx="2133600" cy="357188"/>
          </a:xfrm>
        </p:spPr>
        <p:txBody>
          <a:bodyPr/>
          <a:lstStyle>
            <a:lvl1pPr>
              <a:defRPr/>
            </a:lvl1pPr>
          </a:lstStyle>
          <a:p>
            <a:fld id="{3168E6C3-3894-BB42-AE2F-5AC5E191013F}" type="slidenum">
              <a:rPr lang="en-US" altLang="en-US"/>
              <a:pPr/>
              <a:t>‹#›</a:t>
            </a:fld>
            <a:endParaRPr lang="en-US" altLang="en-US"/>
          </a:p>
        </p:txBody>
      </p:sp>
    </p:spTree>
    <p:extLst>
      <p:ext uri="{BB962C8B-B14F-4D97-AF65-F5344CB8AC3E}">
        <p14:creationId xmlns:p14="http://schemas.microsoft.com/office/powerpoint/2010/main" val="3428680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49" name="Google Shape;49;p10"/>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0" name="Google Shape;50;p10"/>
          <p:cNvSpPr/>
          <p:nvPr/>
        </p:nvSpPr>
        <p:spPr>
          <a:xfrm>
            <a:off x="5874774" y="4818098"/>
            <a:ext cx="2302388" cy="206785"/>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667"/>
              <a:buFont typeface="Trebuchet MS"/>
              <a:buNone/>
            </a:pPr>
            <a:r>
              <a:rPr lang="en-US" sz="667"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1"/>
        <p:cNvGrpSpPr/>
        <p:nvPr/>
      </p:nvGrpSpPr>
      <p:grpSpPr>
        <a:xfrm>
          <a:off x="0" y="0"/>
          <a:ext cx="0" cy="0"/>
          <a:chOff x="0" y="0"/>
          <a:chExt cx="0" cy="0"/>
        </a:xfrm>
      </p:grpSpPr>
      <p:sp>
        <p:nvSpPr>
          <p:cNvPr id="52" name="Google Shape;52;p1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3" name="Google Shape;53;p11"/>
          <p:cNvSpPr txBox="1">
            <a:spLocks noGrp="1"/>
          </p:cNvSpPr>
          <p:nvPr>
            <p:ph type="title"/>
          </p:nvPr>
        </p:nvSpPr>
        <p:spPr>
          <a:xfrm>
            <a:off x="415290" y="527939"/>
            <a:ext cx="4935098" cy="51552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54" name="Google Shape;54;p11"/>
          <p:cNvSpPr txBox="1">
            <a:spLocks noGrp="1"/>
          </p:cNvSpPr>
          <p:nvPr>
            <p:ph type="body" idx="1"/>
          </p:nvPr>
        </p:nvSpPr>
        <p:spPr>
          <a:xfrm>
            <a:off x="426720" y="1752529"/>
            <a:ext cx="4921528" cy="30781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5" name="Google Shape;55;p11"/>
          <p:cNvSpPr txBox="1">
            <a:spLocks noGrp="1"/>
          </p:cNvSpPr>
          <p:nvPr>
            <p:ph type="body" idx="2"/>
          </p:nvPr>
        </p:nvSpPr>
        <p:spPr>
          <a:xfrm>
            <a:off x="415290" y="986111"/>
            <a:ext cx="4935098" cy="43788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6"/>
        <p:cNvGrpSpPr/>
        <p:nvPr/>
      </p:nvGrpSpPr>
      <p:grpSpPr>
        <a:xfrm>
          <a:off x="0" y="0"/>
          <a:ext cx="0" cy="0"/>
          <a:chOff x="0" y="0"/>
          <a:chExt cx="0" cy="0"/>
        </a:xfrm>
      </p:grpSpPr>
      <p:sp>
        <p:nvSpPr>
          <p:cNvPr id="57" name="Google Shape;57;p1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8" name="Google Shape;58;p12"/>
          <p:cNvSpPr txBox="1">
            <a:spLocks noGrp="1"/>
          </p:cNvSpPr>
          <p:nvPr>
            <p:ph type="title"/>
          </p:nvPr>
        </p:nvSpPr>
        <p:spPr>
          <a:xfrm>
            <a:off x="1294581" y="4460526"/>
            <a:ext cx="6554838" cy="30777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1667"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pic>
        <p:nvPicPr>
          <p:cNvPr id="59" name="Google Shape;59;p12"/>
          <p:cNvPicPr preferRelativeResize="0"/>
          <p:nvPr/>
        </p:nvPicPr>
        <p:blipFill rotWithShape="1">
          <a:blip r:embed="rId2">
            <a:alphaModFix/>
          </a:blip>
          <a:srcRect/>
          <a:stretch/>
        </p:blipFill>
        <p:spPr>
          <a:xfrm>
            <a:off x="1427726" y="4285105"/>
            <a:ext cx="6268896" cy="86729"/>
          </a:xfrm>
          <a:prstGeom prst="rect">
            <a:avLst/>
          </a:prstGeom>
          <a:noFill/>
          <a:ln>
            <a:noFill/>
          </a:ln>
        </p:spPr>
      </p:pic>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0"/>
        <p:cNvGrpSpPr/>
        <p:nvPr/>
      </p:nvGrpSpPr>
      <p:grpSpPr>
        <a:xfrm>
          <a:off x="0" y="0"/>
          <a:ext cx="0" cy="0"/>
          <a:chOff x="0" y="0"/>
          <a:chExt cx="0" cy="0"/>
        </a:xfrm>
      </p:grpSpPr>
      <p:sp>
        <p:nvSpPr>
          <p:cNvPr id="61" name="Google Shape;61;p1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2" name="Google Shape;62;p13"/>
          <p:cNvSpPr txBox="1">
            <a:spLocks noGrp="1"/>
          </p:cNvSpPr>
          <p:nvPr>
            <p:ph type="title"/>
          </p:nvPr>
        </p:nvSpPr>
        <p:spPr>
          <a:xfrm>
            <a:off x="415290" y="4307895"/>
            <a:ext cx="8313420" cy="446276"/>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400"/>
              <a:buFont typeface="Trebuchet MS"/>
              <a:buNone/>
              <a:defRPr sz="2667"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ote and Segue">
  <p:cSld name="1_Quote and Segue">
    <p:spTree>
      <p:nvGrpSpPr>
        <p:cNvPr id="1"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6" name="Google Shape;66;p14"/>
          <p:cNvSpPr/>
          <p:nvPr userDrawn="1"/>
        </p:nvSpPr>
        <p:spPr>
          <a:xfrm rot="10800000">
            <a:off x="0" y="1274323"/>
            <a:ext cx="9144000" cy="5143500"/>
          </a:xfrm>
          <a:prstGeom prst="rect">
            <a:avLst/>
          </a:prstGeom>
          <a:gradFill>
            <a:gsLst>
              <a:gs pos="0">
                <a:schemeClr val="lt1"/>
              </a:gs>
              <a:gs pos="40000">
                <a:schemeClr val="lt1"/>
              </a:gs>
              <a:gs pos="100000">
                <a:srgbClr val="FFFFFF">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7" name="Google Shape;67;p14"/>
          <p:cNvSpPr/>
          <p:nvPr userDrawn="1"/>
        </p:nvSpPr>
        <p:spPr>
          <a:xfrm rot="10800000">
            <a:off x="2" y="14589"/>
            <a:ext cx="9144000" cy="5143500"/>
          </a:xfrm>
          <a:prstGeom prst="rect">
            <a:avLst/>
          </a:prstGeom>
          <a:gradFill>
            <a:gsLst>
              <a:gs pos="0">
                <a:schemeClr val="lt1"/>
              </a:gs>
              <a:gs pos="100000">
                <a:srgbClr val="FFFFFF">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ideo">
  <p:cSld name="1_Video">
    <p:spTree>
      <p:nvGrpSpPr>
        <p:cNvPr id="1" name="Shape 25"/>
        <p:cNvGrpSpPr/>
        <p:nvPr/>
      </p:nvGrpSpPr>
      <p:grpSpPr>
        <a:xfrm>
          <a:off x="0" y="0"/>
          <a:ext cx="0" cy="0"/>
          <a:chOff x="0" y="0"/>
          <a:chExt cx="0" cy="0"/>
        </a:xfrm>
      </p:grpSpPr>
      <p:sp>
        <p:nvSpPr>
          <p:cNvPr id="26" name="Google Shape;26;p39"/>
          <p:cNvSpPr/>
          <p:nvPr/>
        </p:nvSpPr>
        <p:spPr>
          <a:xfrm>
            <a:off x="8216605" y="4768303"/>
            <a:ext cx="838790" cy="264442"/>
          </a:xfrm>
          <a:prstGeom prst="rect">
            <a:avLst/>
          </a:prstGeom>
          <a:solidFill>
            <a:schemeClr val="lt1"/>
          </a:solidFill>
          <a:ln>
            <a:noFill/>
          </a:ln>
        </p:spPr>
        <p:txBody>
          <a:bodyPr spcFirstLastPara="1" wrap="square" lIns="45713" tIns="22850" rIns="45713"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Tree>
    <p:extLst>
      <p:ext uri="{BB962C8B-B14F-4D97-AF65-F5344CB8AC3E}">
        <p14:creationId xmlns:p14="http://schemas.microsoft.com/office/powerpoint/2010/main" val="190805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6453" y="544610"/>
            <a:ext cx="8311096"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31169" y="1668640"/>
            <a:ext cx="8290776" cy="325670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34454"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7" r:id="rId5"/>
    <p:sldLayoutId id="2147483658" r:id="rId6"/>
    <p:sldLayoutId id="2147483659" r:id="rId7"/>
    <p:sldLayoutId id="2147483660" r:id="rId8"/>
    <p:sldLayoutId id="2147483683" r:id="rId9"/>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0" name="Google Shape;7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4" r:id="rId10"/>
    <p:sldLayoutId id="2147483675"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ay.urbain@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jayurbain" TargetMode="External"/><Relationship Id="rId4" Type="http://schemas.openxmlformats.org/officeDocument/2006/relationships/hyperlink" Target="https://www.linkedin.com/in/jayurba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localhost:8888/notebooks/NLP_KG_2021/Scispacy_NE.ipynb"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hyperlink" Target="http://www.worth1000.com/"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hyperlink" Target="https://universaldependencies.org/docs/u/pos/" TargetMode="Externa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hyperlink" Target="http://34.136.131.39:8000/"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hyperlink" Target="https://cis.ctsi.mcw.edu/deid/"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hyperlink" Target="https://cis.ctsi.mcw.edu/nlp/"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hyperlink" Target="https://pathology-ie.appspot.co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35.194.6.2:8000/"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hyperlink" Target="https://brat.nlplab.org/standoff.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hyperlink" Target="http://35.239.172.96:8080/" TargetMode="External"/><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1.xml"/><Relationship Id="rId1" Type="http://schemas.openxmlformats.org/officeDocument/2006/relationships/vmlDrawing" Target="../drawings/vmlDrawing1.vml"/><Relationship Id="rId5" Type="http://schemas.openxmlformats.org/officeDocument/2006/relationships/image" Target="../media/image64.e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s://copilot.github.com/" TargetMode="External"/><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1.xml"/><Relationship Id="rId4" Type="http://schemas.openxmlformats.org/officeDocument/2006/relationships/image" Target="../media/image74.jpeg"/></Relationships>
</file>

<file path=ppt/slides/_rels/slide62.xml.rels><?xml version="1.0" encoding="UTF-8" standalone="yes"?>
<Relationships xmlns="http://schemas.openxmlformats.org/package/2006/relationships"><Relationship Id="rId3" Type="http://schemas.openxmlformats.org/officeDocument/2006/relationships/hyperlink" Target="http://localhost:8888/notebooks/gpt-3-notebook.ipynb" TargetMode="External"/><Relationship Id="rId2" Type="http://schemas.openxmlformats.org/officeDocument/2006/relationships/notesSlide" Target="../notesSlides/notesSlide54.xml"/><Relationship Id="rId1" Type="http://schemas.openxmlformats.org/officeDocument/2006/relationships/slideLayout" Target="../slideLayouts/slideLayout21.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2112.10741" TargetMode="External"/><Relationship Id="rId2" Type="http://schemas.openxmlformats.org/officeDocument/2006/relationships/notesSlide" Target="../notesSlides/notesSlide55.xml"/><Relationship Id="rId1" Type="http://schemas.openxmlformats.org/officeDocument/2006/relationships/slideLayout" Target="../slideLayouts/slideLayout21.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112.10741" TargetMode="External"/><Relationship Id="rId2" Type="http://schemas.openxmlformats.org/officeDocument/2006/relationships/notesSlide" Target="../notesSlides/notesSlide57.xml"/><Relationship Id="rId1" Type="http://schemas.openxmlformats.org/officeDocument/2006/relationships/slideLayout" Target="../slideLayouts/slideLayout21.xml"/><Relationship Id="rId5" Type="http://schemas.openxmlformats.org/officeDocument/2006/relationships/image" Target="../media/image78.png"/><Relationship Id="rId4" Type="http://schemas.openxmlformats.org/officeDocument/2006/relationships/hyperlink" Target="https://github.com/openai/glide-text2i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1.xml"/><Relationship Id="rId5" Type="http://schemas.openxmlformats.org/officeDocument/2006/relationships/hyperlink" Target="https://github.com/openai/glide-text2im" TargetMode="External"/><Relationship Id="rId4" Type="http://schemas.openxmlformats.org/officeDocument/2006/relationships/hyperlink" Target="https://arxiv.org/abs/2112.10741"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0.xml"/><Relationship Id="rId4" Type="http://schemas.openxmlformats.org/officeDocument/2006/relationships/hyperlink" Target="https://www.tensorflow.org/tutorials/representation/word2vec"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0.xml"/><Relationship Id="rId5" Type="http://schemas.openxmlformats.org/officeDocument/2006/relationships/image" Target="../media/image87.pn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jayurbain/machine-learning" TargetMode="External"/><Relationship Id="rId2" Type="http://schemas.openxmlformats.org/officeDocument/2006/relationships/hyperlink" Target="https://github.com/jayurbain/DataScienceIntro" TargetMode="External"/><Relationship Id="rId1" Type="http://schemas.openxmlformats.org/officeDocument/2006/relationships/slideLayout" Target="../slideLayouts/slideLayout10.xml"/><Relationship Id="rId6" Type="http://schemas.openxmlformats.org/officeDocument/2006/relationships/hyperlink" Target="https://www.datadrivenwi.org/" TargetMode="External"/><Relationship Id="rId5" Type="http://schemas.openxmlformats.org/officeDocument/2006/relationships/hyperlink" Target="https://github.com/jayurbain/DeepNLPIntro2019" TargetMode="External"/><Relationship Id="rId4" Type="http://schemas.openxmlformats.org/officeDocument/2006/relationships/hyperlink" Target="https://github.com/jayurbain/artificial-intelligen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subTitle" idx="1"/>
          </p:nvPr>
        </p:nvSpPr>
        <p:spPr>
          <a:xfrm>
            <a:off x="409143" y="3425289"/>
            <a:ext cx="5047500" cy="1043016"/>
          </a:xfrm>
          <a:prstGeom prst="rect">
            <a:avLst/>
          </a:prstGeom>
          <a:noFill/>
          <a:ln>
            <a:noFill/>
          </a:ln>
        </p:spPr>
        <p:txBody>
          <a:bodyPr spcFirstLastPara="1" wrap="square" lIns="76175" tIns="76175" rIns="76175" bIns="76175" anchor="t" anchorCtr="0">
            <a:noAutofit/>
          </a:bodyPr>
          <a:lstStyle/>
          <a:p>
            <a:pPr marL="0" marR="0" lvl="0" indent="0" algn="l" rtl="0">
              <a:lnSpc>
                <a:spcPct val="90000"/>
              </a:lnSpc>
              <a:spcBef>
                <a:spcPts val="0"/>
              </a:spcBef>
              <a:spcAft>
                <a:spcPts val="400"/>
              </a:spcAft>
              <a:buClr>
                <a:schemeClr val="dk1"/>
              </a:buClr>
              <a:buSzPts val="417"/>
              <a:buFont typeface="Trebuchet MS"/>
              <a:buNone/>
            </a:pPr>
            <a:r>
              <a:rPr lang="en-US" dirty="0"/>
              <a:t>Jay Urbain, PhD</a:t>
            </a:r>
          </a:p>
          <a:p>
            <a:pPr marL="0" marR="0" lvl="0" indent="0" algn="l" rtl="0">
              <a:lnSpc>
                <a:spcPct val="90000"/>
              </a:lnSpc>
              <a:spcBef>
                <a:spcPts val="0"/>
              </a:spcBef>
              <a:spcAft>
                <a:spcPts val="400"/>
              </a:spcAft>
              <a:buClr>
                <a:schemeClr val="dk1"/>
              </a:buClr>
              <a:buSzPts val="417"/>
              <a:buFont typeface="Trebuchet MS"/>
              <a:buNone/>
            </a:pPr>
            <a:r>
              <a:rPr lang="en-US" dirty="0">
                <a:hlinkClick r:id="rId3"/>
              </a:rPr>
              <a:t>jay.urbain@gmail.com</a:t>
            </a:r>
            <a:endParaRPr lang="en-US" dirty="0"/>
          </a:p>
          <a:p>
            <a:pPr marL="0" lvl="0" indent="0">
              <a:spcAft>
                <a:spcPts val="400"/>
              </a:spcAft>
              <a:buSzPts val="417"/>
            </a:pPr>
            <a:r>
              <a:rPr lang="en-US" dirty="0">
                <a:hlinkClick r:id="rId4"/>
              </a:rPr>
              <a:t>https://www.linkedin.com/in/jayurbain/</a:t>
            </a:r>
            <a:r>
              <a:rPr lang="en-US" dirty="0"/>
              <a:t> </a:t>
            </a:r>
          </a:p>
          <a:p>
            <a:pPr marL="0" lvl="0" indent="0">
              <a:spcAft>
                <a:spcPts val="400"/>
              </a:spcAft>
              <a:buSzPts val="417"/>
            </a:pPr>
            <a:r>
              <a:rPr lang="en-US" dirty="0">
                <a:hlinkClick r:id="rId5"/>
              </a:rPr>
              <a:t>https://github.com/jayurbain</a:t>
            </a:r>
            <a:endParaRPr lang="en-US" dirty="0"/>
          </a:p>
          <a:p>
            <a:pPr marL="0" lvl="0" indent="0">
              <a:spcAft>
                <a:spcPts val="400"/>
              </a:spcAft>
              <a:buSzPts val="417"/>
            </a:pPr>
            <a:endParaRPr lang="en-US" dirty="0"/>
          </a:p>
          <a:p>
            <a:pPr marL="0" marR="0" lvl="0" indent="0" algn="l" rtl="0">
              <a:lnSpc>
                <a:spcPct val="90000"/>
              </a:lnSpc>
              <a:spcBef>
                <a:spcPts val="0"/>
              </a:spcBef>
              <a:spcAft>
                <a:spcPts val="400"/>
              </a:spcAft>
              <a:buClr>
                <a:schemeClr val="dk1"/>
              </a:buClr>
              <a:buSzPts val="417"/>
              <a:buFont typeface="Trebuchet MS"/>
              <a:buNone/>
            </a:pPr>
            <a:r>
              <a:rPr lang="en-US" dirty="0"/>
              <a:t>March 2022</a:t>
            </a:r>
            <a:endParaRPr dirty="0"/>
          </a:p>
        </p:txBody>
      </p:sp>
      <p:sp>
        <p:nvSpPr>
          <p:cNvPr id="116" name="Google Shape;116;p26"/>
          <p:cNvSpPr txBox="1">
            <a:spLocks noGrp="1"/>
          </p:cNvSpPr>
          <p:nvPr>
            <p:ph type="title"/>
          </p:nvPr>
        </p:nvSpPr>
        <p:spPr>
          <a:xfrm>
            <a:off x="409141" y="2521701"/>
            <a:ext cx="8559930" cy="819000"/>
          </a:xfrm>
          <a:prstGeom prst="rect">
            <a:avLst/>
          </a:prstGeom>
          <a:noFill/>
          <a:ln>
            <a:noFill/>
          </a:ln>
        </p:spPr>
        <p:txBody>
          <a:bodyPr spcFirstLastPara="1" wrap="square" lIns="76175" tIns="76175" rIns="76175" bIns="76175" anchor="b" anchorCtr="0">
            <a:noAutofit/>
          </a:bodyPr>
          <a:lstStyle/>
          <a:p>
            <a:pPr marL="0" marR="0" lvl="0" indent="0" algn="l" rtl="0">
              <a:lnSpc>
                <a:spcPct val="90000"/>
              </a:lnSpc>
              <a:spcBef>
                <a:spcPts val="0"/>
              </a:spcBef>
              <a:spcAft>
                <a:spcPts val="0"/>
              </a:spcAft>
              <a:buClr>
                <a:schemeClr val="lt2"/>
              </a:buClr>
              <a:buSzPts val="750"/>
              <a:buFont typeface="Trebuchet MS"/>
              <a:buNone/>
            </a:pPr>
            <a:r>
              <a:rPr lang="en-US" sz="2800" b="1" i="0" u="none" strike="noStrike" cap="none" dirty="0">
                <a:solidFill>
                  <a:srgbClr val="7030A0"/>
                </a:solidFill>
                <a:sym typeface="Trebuchet MS"/>
              </a:rPr>
              <a:t>Natural Language Processing with Transformers</a:t>
            </a:r>
            <a:br>
              <a:rPr lang="en-US" sz="2800" b="1" i="0" u="none" strike="noStrike" cap="none" dirty="0">
                <a:solidFill>
                  <a:srgbClr val="7030A0"/>
                </a:solidFill>
                <a:sym typeface="Trebuchet MS"/>
              </a:rPr>
            </a:br>
            <a:r>
              <a:rPr lang="en-US" sz="2800" b="1" i="0" u="none" strike="noStrike" cap="none" dirty="0">
                <a:solidFill>
                  <a:srgbClr val="7030A0"/>
                </a:solidFill>
                <a:sym typeface="Trebuchet MS"/>
              </a:rPr>
              <a:t>L1 – NLP Intro</a:t>
            </a:r>
            <a:endParaRPr sz="2800" dirty="0">
              <a:solidFill>
                <a:srgbClr val="7030A0"/>
              </a:solidFill>
            </a:endParaRPr>
          </a:p>
        </p:txBody>
      </p:sp>
      <p:pic>
        <p:nvPicPr>
          <p:cNvPr id="5" name="Picture 4">
            <a:extLst>
              <a:ext uri="{FF2B5EF4-FFF2-40B4-BE49-F238E27FC236}">
                <a16:creationId xmlns:a16="http://schemas.microsoft.com/office/drawing/2014/main" id="{77466CCC-B0F4-2445-85B2-953714614981}"/>
              </a:ext>
            </a:extLst>
          </p:cNvPr>
          <p:cNvPicPr>
            <a:picLocks noChangeAspect="1"/>
          </p:cNvPicPr>
          <p:nvPr/>
        </p:nvPicPr>
        <p:blipFill>
          <a:blip r:embed="rId6"/>
          <a:stretch>
            <a:fillRect/>
          </a:stretch>
        </p:blipFill>
        <p:spPr>
          <a:xfrm>
            <a:off x="2886161" y="201700"/>
            <a:ext cx="3181007" cy="21322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 name="TextBox 7">
            <a:extLst>
              <a:ext uri="{FF2B5EF4-FFF2-40B4-BE49-F238E27FC236}">
                <a16:creationId xmlns:a16="http://schemas.microsoft.com/office/drawing/2014/main" id="{2C581403-D198-6E4F-84F9-448A30CE8A86}"/>
              </a:ext>
            </a:extLst>
          </p:cNvPr>
          <p:cNvSpPr txBox="1"/>
          <p:nvPr/>
        </p:nvSpPr>
        <p:spPr>
          <a:xfrm>
            <a:off x="5187891" y="4140978"/>
            <a:ext cx="4870244" cy="523220"/>
          </a:xfrm>
          <a:prstGeom prst="rect">
            <a:avLst/>
          </a:prstGeom>
          <a:noFill/>
        </p:spPr>
        <p:txBody>
          <a:bodyPr wrap="none" rtlCol="0">
            <a:spAutoFit/>
          </a:bodyPr>
          <a:lstStyle/>
          <a:p>
            <a:r>
              <a:rPr lang="en-US" dirty="0"/>
              <a:t>A peaceful meadow, pastel crayons</a:t>
            </a:r>
          </a:p>
          <a:p>
            <a:r>
              <a:rPr lang="en-US" dirty="0"/>
              <a:t>https://</a:t>
            </a:r>
            <a:r>
              <a:rPr lang="en-US" dirty="0" err="1"/>
              <a:t>huggingface.co</a:t>
            </a:r>
            <a:r>
              <a:rPr lang="en-US" dirty="0"/>
              <a:t>/spaces/</a:t>
            </a:r>
            <a:r>
              <a:rPr lang="en-US" dirty="0" err="1"/>
              <a:t>huggan</a:t>
            </a:r>
            <a:r>
              <a:rPr lang="en-US" dirty="0"/>
              <a:t>/</a:t>
            </a:r>
            <a:r>
              <a:rPr lang="en-US" dirty="0" err="1"/>
              <a:t>wikiart</a:t>
            </a:r>
            <a:r>
              <a:rPr lang="en-US" dirty="0"/>
              <a:t>-diffusion-mini</a:t>
            </a:r>
          </a:p>
        </p:txBody>
      </p:sp>
      <p:sp>
        <p:nvSpPr>
          <p:cNvPr id="10" name="TextBox 9">
            <a:extLst>
              <a:ext uri="{FF2B5EF4-FFF2-40B4-BE49-F238E27FC236}">
                <a16:creationId xmlns:a16="http://schemas.microsoft.com/office/drawing/2014/main" id="{7157103B-8F37-DA40-8E96-78BE9F39CF4D}"/>
              </a:ext>
            </a:extLst>
          </p:cNvPr>
          <p:cNvSpPr txBox="1"/>
          <p:nvPr/>
        </p:nvSpPr>
        <p:spPr>
          <a:xfrm>
            <a:off x="405480" y="4140978"/>
            <a:ext cx="4870244" cy="523220"/>
          </a:xfrm>
          <a:prstGeom prst="rect">
            <a:avLst/>
          </a:prstGeom>
          <a:noFill/>
        </p:spPr>
        <p:txBody>
          <a:bodyPr wrap="none" rtlCol="0">
            <a:spAutoFit/>
          </a:bodyPr>
          <a:lstStyle/>
          <a:p>
            <a:r>
              <a:rPr lang="en-US" dirty="0"/>
              <a:t>Mountain landscape in the style of </a:t>
            </a:r>
            <a:r>
              <a:rPr lang="en-US" dirty="0" err="1"/>
              <a:t>monet</a:t>
            </a:r>
            <a:endParaRPr lang="en-US" dirty="0"/>
          </a:p>
          <a:p>
            <a:r>
              <a:rPr lang="en-US" dirty="0"/>
              <a:t>https://</a:t>
            </a:r>
            <a:r>
              <a:rPr lang="en-US" dirty="0" err="1"/>
              <a:t>huggingface.co</a:t>
            </a:r>
            <a:r>
              <a:rPr lang="en-US" dirty="0"/>
              <a:t>/spaces/</a:t>
            </a:r>
            <a:r>
              <a:rPr lang="en-US" dirty="0" err="1"/>
              <a:t>huggan</a:t>
            </a:r>
            <a:r>
              <a:rPr lang="en-US" dirty="0"/>
              <a:t>/</a:t>
            </a:r>
            <a:r>
              <a:rPr lang="en-US" dirty="0" err="1"/>
              <a:t>wikiart</a:t>
            </a:r>
            <a:r>
              <a:rPr lang="en-US" dirty="0"/>
              <a:t>-diffusion-mini</a:t>
            </a:r>
          </a:p>
        </p:txBody>
      </p:sp>
      <p:sp>
        <p:nvSpPr>
          <p:cNvPr id="5" name="TextBox 4">
            <a:extLst>
              <a:ext uri="{FF2B5EF4-FFF2-40B4-BE49-F238E27FC236}">
                <a16:creationId xmlns:a16="http://schemas.microsoft.com/office/drawing/2014/main" id="{9292B975-EFC8-3E44-ABB5-51DE708A833F}"/>
              </a:ext>
            </a:extLst>
          </p:cNvPr>
          <p:cNvSpPr txBox="1"/>
          <p:nvPr/>
        </p:nvSpPr>
        <p:spPr>
          <a:xfrm>
            <a:off x="4040372" y="4901609"/>
            <a:ext cx="184731" cy="307777"/>
          </a:xfrm>
          <a:prstGeom prst="rect">
            <a:avLst/>
          </a:prstGeom>
          <a:noFill/>
        </p:spPr>
        <p:txBody>
          <a:bodyPr wrap="none" rtlCol="0">
            <a:spAutoFit/>
          </a:bodyPr>
          <a:lstStyle/>
          <a:p>
            <a:endParaRPr lang="en-US" dirty="0"/>
          </a:p>
        </p:txBody>
      </p:sp>
      <p:pic>
        <p:nvPicPr>
          <p:cNvPr id="14338" name="Picture 2">
            <a:extLst>
              <a:ext uri="{FF2B5EF4-FFF2-40B4-BE49-F238E27FC236}">
                <a16:creationId xmlns:a16="http://schemas.microsoft.com/office/drawing/2014/main" id="{1874D6D1-5234-AA98-6F78-279376AA6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68" y="609552"/>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C576CCE2-79F4-5891-1ABE-4485BC286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2706" y="609552"/>
            <a:ext cx="32512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468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 name="TextBox 7">
            <a:extLst>
              <a:ext uri="{FF2B5EF4-FFF2-40B4-BE49-F238E27FC236}">
                <a16:creationId xmlns:a16="http://schemas.microsoft.com/office/drawing/2014/main" id="{2C581403-D198-6E4F-84F9-448A30CE8A86}"/>
              </a:ext>
            </a:extLst>
          </p:cNvPr>
          <p:cNvSpPr txBox="1"/>
          <p:nvPr/>
        </p:nvSpPr>
        <p:spPr>
          <a:xfrm>
            <a:off x="5126100" y="4140978"/>
            <a:ext cx="4870244" cy="523220"/>
          </a:xfrm>
          <a:prstGeom prst="rect">
            <a:avLst/>
          </a:prstGeom>
          <a:noFill/>
        </p:spPr>
        <p:txBody>
          <a:bodyPr wrap="none" rtlCol="0">
            <a:spAutoFit/>
          </a:bodyPr>
          <a:lstStyle/>
          <a:p>
            <a:r>
              <a:rPr lang="en-US" dirty="0"/>
              <a:t>A peaceful meadow, pastel crayons</a:t>
            </a:r>
          </a:p>
          <a:p>
            <a:r>
              <a:rPr lang="en-US" dirty="0"/>
              <a:t>https://</a:t>
            </a:r>
            <a:r>
              <a:rPr lang="en-US" dirty="0" err="1"/>
              <a:t>huggingface.co</a:t>
            </a:r>
            <a:r>
              <a:rPr lang="en-US" dirty="0"/>
              <a:t>/spaces/</a:t>
            </a:r>
            <a:r>
              <a:rPr lang="en-US" dirty="0" err="1"/>
              <a:t>huggan</a:t>
            </a:r>
            <a:r>
              <a:rPr lang="en-US" dirty="0"/>
              <a:t>/</a:t>
            </a:r>
            <a:r>
              <a:rPr lang="en-US" dirty="0" err="1"/>
              <a:t>wikiart</a:t>
            </a:r>
            <a:r>
              <a:rPr lang="en-US" dirty="0"/>
              <a:t>-diffusion-mini</a:t>
            </a:r>
          </a:p>
        </p:txBody>
      </p:sp>
      <p:sp>
        <p:nvSpPr>
          <p:cNvPr id="10" name="TextBox 9">
            <a:extLst>
              <a:ext uri="{FF2B5EF4-FFF2-40B4-BE49-F238E27FC236}">
                <a16:creationId xmlns:a16="http://schemas.microsoft.com/office/drawing/2014/main" id="{7157103B-8F37-DA40-8E96-78BE9F39CF4D}"/>
              </a:ext>
            </a:extLst>
          </p:cNvPr>
          <p:cNvSpPr txBox="1"/>
          <p:nvPr/>
        </p:nvSpPr>
        <p:spPr>
          <a:xfrm>
            <a:off x="405480" y="4140978"/>
            <a:ext cx="4870244" cy="523220"/>
          </a:xfrm>
          <a:prstGeom prst="rect">
            <a:avLst/>
          </a:prstGeom>
          <a:noFill/>
        </p:spPr>
        <p:txBody>
          <a:bodyPr wrap="none" rtlCol="0">
            <a:spAutoFit/>
          </a:bodyPr>
          <a:lstStyle/>
          <a:p>
            <a:r>
              <a:rPr lang="en-US" dirty="0"/>
              <a:t>A painting of a vase of flowers</a:t>
            </a:r>
          </a:p>
          <a:p>
            <a:r>
              <a:rPr lang="en-US" dirty="0"/>
              <a:t>https://</a:t>
            </a:r>
            <a:r>
              <a:rPr lang="en-US" dirty="0" err="1"/>
              <a:t>huggingface.co</a:t>
            </a:r>
            <a:r>
              <a:rPr lang="en-US" dirty="0"/>
              <a:t>/spaces/</a:t>
            </a:r>
            <a:r>
              <a:rPr lang="en-US" dirty="0" err="1"/>
              <a:t>huggan</a:t>
            </a:r>
            <a:r>
              <a:rPr lang="en-US" dirty="0"/>
              <a:t>/</a:t>
            </a:r>
            <a:r>
              <a:rPr lang="en-US" dirty="0" err="1"/>
              <a:t>wikiart</a:t>
            </a:r>
            <a:r>
              <a:rPr lang="en-US" dirty="0"/>
              <a:t>-diffusion-mini</a:t>
            </a:r>
          </a:p>
        </p:txBody>
      </p:sp>
      <p:sp>
        <p:nvSpPr>
          <p:cNvPr id="5" name="TextBox 4">
            <a:extLst>
              <a:ext uri="{FF2B5EF4-FFF2-40B4-BE49-F238E27FC236}">
                <a16:creationId xmlns:a16="http://schemas.microsoft.com/office/drawing/2014/main" id="{9292B975-EFC8-3E44-ABB5-51DE708A833F}"/>
              </a:ext>
            </a:extLst>
          </p:cNvPr>
          <p:cNvSpPr txBox="1"/>
          <p:nvPr/>
        </p:nvSpPr>
        <p:spPr>
          <a:xfrm>
            <a:off x="4040372" y="4901609"/>
            <a:ext cx="184731" cy="307777"/>
          </a:xfrm>
          <a:prstGeom prst="rect">
            <a:avLst/>
          </a:prstGeom>
          <a:noFill/>
        </p:spPr>
        <p:txBody>
          <a:bodyPr wrap="none" rtlCol="0">
            <a:spAutoFit/>
          </a:bodyPr>
          <a:lstStyle/>
          <a:p>
            <a:endParaRPr lang="en-US" dirty="0"/>
          </a:p>
        </p:txBody>
      </p:sp>
      <p:pic>
        <p:nvPicPr>
          <p:cNvPr id="16386" name="Picture 2">
            <a:extLst>
              <a:ext uri="{FF2B5EF4-FFF2-40B4-BE49-F238E27FC236}">
                <a16:creationId xmlns:a16="http://schemas.microsoft.com/office/drawing/2014/main" id="{90E8EF53-B259-B0BD-C0F9-2692E0715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80" y="649267"/>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49871484-ACEE-214F-3657-50133B8EE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724" y="649267"/>
            <a:ext cx="32512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81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p:nvPr/>
        </p:nvSpPr>
        <p:spPr>
          <a:xfrm>
            <a:off x="1" y="1"/>
            <a:ext cx="3657404" cy="5143499"/>
          </a:xfrm>
          <a:prstGeom prst="rect">
            <a:avLst/>
          </a:prstGeom>
          <a:solidFill>
            <a:srgbClr val="7030A0"/>
          </a:solidFill>
          <a:ln>
            <a:noFill/>
          </a:ln>
        </p:spPr>
        <p:txBody>
          <a:bodyPr spcFirstLastPara="1" wrap="square" lIns="76175" tIns="38075" rIns="76175" bIns="38075"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rgbClr val="FF0000"/>
              </a:solidFill>
              <a:latin typeface="Arial"/>
              <a:ea typeface="Arial"/>
              <a:cs typeface="Arial"/>
              <a:sym typeface="Arial"/>
            </a:endParaRPr>
          </a:p>
        </p:txBody>
      </p:sp>
      <p:sp>
        <p:nvSpPr>
          <p:cNvPr id="131" name="Google Shape;131;p28"/>
          <p:cNvSpPr txBox="1"/>
          <p:nvPr/>
        </p:nvSpPr>
        <p:spPr>
          <a:xfrm>
            <a:off x="1" y="2325528"/>
            <a:ext cx="3657404" cy="492443"/>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750"/>
              <a:buFont typeface="Arial"/>
              <a:buNone/>
            </a:pPr>
            <a:r>
              <a:rPr lang="en-US" sz="3000" b="1" i="0" u="none" strike="noStrike" cap="none" dirty="0">
                <a:solidFill>
                  <a:srgbClr val="FFFFFF"/>
                </a:solidFill>
                <a:latin typeface="Arial"/>
                <a:ea typeface="Arial"/>
                <a:cs typeface="Arial"/>
                <a:sym typeface="Arial"/>
              </a:rPr>
              <a:t>TOPICS</a:t>
            </a:r>
            <a:endParaRPr dirty="0">
              <a:solidFill>
                <a:srgbClr val="FFFFFF"/>
              </a:solidFill>
            </a:endParaRPr>
          </a:p>
        </p:txBody>
      </p:sp>
      <p:sp>
        <p:nvSpPr>
          <p:cNvPr id="2" name="TextBox 1">
            <a:extLst>
              <a:ext uri="{FF2B5EF4-FFF2-40B4-BE49-F238E27FC236}">
                <a16:creationId xmlns:a16="http://schemas.microsoft.com/office/drawing/2014/main" id="{012B31E2-E129-0748-BA57-8E0934B854FD}"/>
              </a:ext>
            </a:extLst>
          </p:cNvPr>
          <p:cNvSpPr txBox="1"/>
          <p:nvPr/>
        </p:nvSpPr>
        <p:spPr>
          <a:xfrm>
            <a:off x="3900791" y="429380"/>
            <a:ext cx="5243208" cy="2716128"/>
          </a:xfrm>
          <a:prstGeom prst="rect">
            <a:avLst/>
          </a:prstGeom>
          <a:noFill/>
        </p:spPr>
        <p:txBody>
          <a:bodyPr wrap="square" rtlCol="0">
            <a:spAutoFit/>
          </a:bodyPr>
          <a:lstStyle/>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What is Natural Language Processing?</a:t>
            </a:r>
          </a:p>
          <a:p>
            <a:pPr marL="34290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Why is NLP hard?</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Core NLP Tasks</a:t>
            </a:r>
          </a:p>
          <a:p>
            <a:pPr marL="34290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Applications</a:t>
            </a:r>
          </a:p>
          <a:p>
            <a:pPr marL="34290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Deep Learning for NLP</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Future Directions</a:t>
            </a:r>
          </a:p>
        </p:txBody>
      </p:sp>
      <p:sp>
        <p:nvSpPr>
          <p:cNvPr id="3" name="TextBox 2">
            <a:extLst>
              <a:ext uri="{FF2B5EF4-FFF2-40B4-BE49-F238E27FC236}">
                <a16:creationId xmlns:a16="http://schemas.microsoft.com/office/drawing/2014/main" id="{841049EE-C5F6-7E44-A3CA-24F002B10EE8}"/>
              </a:ext>
            </a:extLst>
          </p:cNvPr>
          <p:cNvSpPr txBox="1"/>
          <p:nvPr/>
        </p:nvSpPr>
        <p:spPr>
          <a:xfrm>
            <a:off x="3986175" y="3767016"/>
            <a:ext cx="4657640" cy="954107"/>
          </a:xfrm>
          <a:prstGeom prst="rect">
            <a:avLst/>
          </a:prstGeom>
          <a:noFill/>
          <a:ln>
            <a:solidFill>
              <a:srgbClr val="7030A0"/>
            </a:solidFill>
          </a:ln>
        </p:spPr>
        <p:txBody>
          <a:bodyPr wrap="square" rtlCol="0">
            <a:spAutoFit/>
          </a:bodyPr>
          <a:lstStyle/>
          <a:p>
            <a:r>
              <a:rPr lang="en-US" i="1" dirty="0"/>
              <a:t>I am convinced that the crux of the problem of learning is recognizing relationships and being able to use </a:t>
            </a:r>
            <a:r>
              <a:rPr lang="en-US" i="1"/>
              <a:t>them.</a:t>
            </a:r>
          </a:p>
          <a:p>
            <a:endParaRPr lang="en-US" i="1" dirty="0"/>
          </a:p>
          <a:p>
            <a:r>
              <a:rPr lang="en-US" dirty="0"/>
              <a:t>-- Christopher Strachey in a letter to Alan Turing, 1954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
          <p:cNvSpPr/>
          <p:nvPr/>
        </p:nvSpPr>
        <p:spPr>
          <a:xfrm>
            <a:off x="3909060" y="1960468"/>
            <a:ext cx="1325880" cy="1143000"/>
          </a:xfrm>
          <a:prstGeom prst="hexagon">
            <a:avLst>
              <a:gd name="adj" fmla="val 25000"/>
              <a:gd name="vf" fmla="val 115470"/>
            </a:avLst>
          </a:prstGeom>
          <a:solidFill>
            <a:schemeClr val="lt2"/>
          </a:solidFill>
          <a:ln>
            <a:noFill/>
          </a:ln>
        </p:spPr>
        <p:txBody>
          <a:bodyPr spcFirstLastPara="1" wrap="square" lIns="45713" tIns="22850" rIns="45713" bIns="22850" anchor="ctr" anchorCtr="0">
            <a:noAutofit/>
          </a:bodyPr>
          <a:lstStyle/>
          <a:p>
            <a:pPr algn="ctr" defTabSz="457200">
              <a:defRPr/>
            </a:pPr>
            <a:r>
              <a:rPr lang="en-US" sz="1200">
                <a:solidFill>
                  <a:srgbClr val="FFFFFF"/>
                </a:solidFill>
              </a:rPr>
              <a:t>Natural Language Processing</a:t>
            </a:r>
            <a:endParaRPr sz="700"/>
          </a:p>
        </p:txBody>
      </p:sp>
      <p:sp>
        <p:nvSpPr>
          <p:cNvPr id="438" name="Google Shape;438;p7"/>
          <p:cNvSpPr/>
          <p:nvPr/>
        </p:nvSpPr>
        <p:spPr>
          <a:xfrm>
            <a:off x="3909060" y="770537"/>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General Q&amp;A</a:t>
            </a:r>
            <a:endParaRPr sz="700"/>
          </a:p>
        </p:txBody>
      </p:sp>
      <p:sp>
        <p:nvSpPr>
          <p:cNvPr id="439" name="Google Shape;439;p7"/>
          <p:cNvSpPr/>
          <p:nvPr/>
        </p:nvSpPr>
        <p:spPr>
          <a:xfrm>
            <a:off x="3909060" y="3150399"/>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Translation</a:t>
            </a:r>
            <a:endParaRPr sz="700"/>
          </a:p>
        </p:txBody>
      </p:sp>
      <p:sp>
        <p:nvSpPr>
          <p:cNvPr id="440" name="Google Shape;440;p7"/>
          <p:cNvSpPr/>
          <p:nvPr/>
        </p:nvSpPr>
        <p:spPr>
          <a:xfrm>
            <a:off x="4990494" y="1360205"/>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Summary Generation</a:t>
            </a:r>
            <a:endParaRPr sz="700"/>
          </a:p>
        </p:txBody>
      </p:sp>
      <p:sp>
        <p:nvSpPr>
          <p:cNvPr id="441" name="Google Shape;441;p7"/>
          <p:cNvSpPr/>
          <p:nvPr/>
        </p:nvSpPr>
        <p:spPr>
          <a:xfrm>
            <a:off x="4990494" y="2550136"/>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Automatic Dialogue Generation</a:t>
            </a:r>
            <a:endParaRPr sz="700"/>
          </a:p>
        </p:txBody>
      </p:sp>
      <p:sp>
        <p:nvSpPr>
          <p:cNvPr id="442" name="Google Shape;442;p7"/>
          <p:cNvSpPr/>
          <p:nvPr/>
        </p:nvSpPr>
        <p:spPr>
          <a:xfrm>
            <a:off x="2827627" y="1360205"/>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Intent Detection</a:t>
            </a:r>
            <a:endParaRPr sz="700"/>
          </a:p>
        </p:txBody>
      </p:sp>
      <p:sp>
        <p:nvSpPr>
          <p:cNvPr id="443" name="Google Shape;443;p7"/>
          <p:cNvSpPr/>
          <p:nvPr/>
        </p:nvSpPr>
        <p:spPr>
          <a:xfrm>
            <a:off x="2827627" y="2550136"/>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Auto Completion</a:t>
            </a:r>
            <a:endParaRPr sz="700"/>
          </a:p>
        </p:txBody>
      </p:sp>
      <p:sp>
        <p:nvSpPr>
          <p:cNvPr id="444" name="Google Shape;444;p7"/>
          <p:cNvSpPr/>
          <p:nvPr/>
        </p:nvSpPr>
        <p:spPr>
          <a:xfrm>
            <a:off x="6071927" y="1960468"/>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Word Sense</a:t>
            </a:r>
            <a:endParaRPr sz="700"/>
          </a:p>
        </p:txBody>
      </p:sp>
      <p:sp>
        <p:nvSpPr>
          <p:cNvPr id="445" name="Google Shape;445;p7"/>
          <p:cNvSpPr/>
          <p:nvPr/>
        </p:nvSpPr>
        <p:spPr>
          <a:xfrm>
            <a:off x="4990493" y="3740067"/>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Code Generation</a:t>
            </a:r>
            <a:endParaRPr sz="700"/>
          </a:p>
        </p:txBody>
      </p:sp>
      <p:sp>
        <p:nvSpPr>
          <p:cNvPr id="446" name="Google Shape;446;p7"/>
          <p:cNvSpPr/>
          <p:nvPr/>
        </p:nvSpPr>
        <p:spPr>
          <a:xfrm>
            <a:off x="1746194" y="1949873"/>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Common Sense Reasoning</a:t>
            </a:r>
            <a:endParaRPr sz="700"/>
          </a:p>
        </p:txBody>
      </p:sp>
      <p:sp>
        <p:nvSpPr>
          <p:cNvPr id="447" name="Google Shape;447;p7"/>
          <p:cNvSpPr/>
          <p:nvPr/>
        </p:nvSpPr>
        <p:spPr>
          <a:xfrm>
            <a:off x="4990493" y="152106"/>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Automatic Writing</a:t>
            </a:r>
            <a:endParaRPr sz="700"/>
          </a:p>
        </p:txBody>
      </p:sp>
      <p:sp>
        <p:nvSpPr>
          <p:cNvPr id="448" name="Google Shape;448;p7"/>
          <p:cNvSpPr txBox="1"/>
          <p:nvPr/>
        </p:nvSpPr>
        <p:spPr>
          <a:xfrm>
            <a:off x="7397807" y="4643011"/>
            <a:ext cx="1543853" cy="240046"/>
          </a:xfrm>
          <a:prstGeom prst="rect">
            <a:avLst/>
          </a:prstGeom>
          <a:noFill/>
          <a:ln>
            <a:noFill/>
          </a:ln>
        </p:spPr>
        <p:txBody>
          <a:bodyPr spcFirstLastPara="1" wrap="square" lIns="45713" tIns="22850" rIns="45713" bIns="22850" anchor="ctr" anchorCtr="0">
            <a:spAutoFit/>
          </a:bodyPr>
          <a:lstStyle/>
          <a:p>
            <a:pPr algn="ctr" defTabSz="457200">
              <a:lnSpc>
                <a:spcPct val="90000"/>
              </a:lnSpc>
              <a:defRPr/>
            </a:pPr>
            <a:r>
              <a:rPr lang="en-US" dirty="0">
                <a:solidFill>
                  <a:schemeClr val="bg2"/>
                </a:solidFill>
                <a:latin typeface="Trebuchet MS"/>
                <a:ea typeface="Trebuchet MS"/>
                <a:cs typeface="Trebuchet MS"/>
                <a:sym typeface="Trebuchet MS"/>
              </a:rPr>
              <a:t>And many more….</a:t>
            </a:r>
            <a:endParaRPr sz="700" dirty="0">
              <a:solidFill>
                <a:schemeClr val="bg2"/>
              </a:solidFill>
            </a:endParaRPr>
          </a:p>
        </p:txBody>
      </p:sp>
      <p:sp>
        <p:nvSpPr>
          <p:cNvPr id="449" name="Google Shape;449;p7"/>
          <p:cNvSpPr txBox="1"/>
          <p:nvPr/>
        </p:nvSpPr>
        <p:spPr>
          <a:xfrm>
            <a:off x="415290" y="434341"/>
            <a:ext cx="2364196" cy="492443"/>
          </a:xfrm>
          <a:prstGeom prst="rect">
            <a:avLst/>
          </a:prstGeom>
          <a:noFill/>
          <a:ln>
            <a:noFill/>
          </a:ln>
        </p:spPr>
        <p:txBody>
          <a:bodyPr spcFirstLastPara="1" wrap="square" lIns="45713" tIns="22850" rIns="45713" bIns="22850" anchor="t" anchorCtr="0">
            <a:noAutofit/>
          </a:bodyPr>
          <a:lstStyle/>
          <a:p>
            <a:pPr defTabSz="457200">
              <a:lnSpc>
                <a:spcPct val="90000"/>
              </a:lnSpc>
              <a:defRPr/>
            </a:pPr>
            <a:r>
              <a:rPr lang="en-US" sz="2400" dirty="0">
                <a:solidFill>
                  <a:srgbClr val="7030A0"/>
                </a:solidFill>
                <a:latin typeface="Trebuchet MS"/>
                <a:ea typeface="Trebuchet MS"/>
                <a:cs typeface="Trebuchet MS"/>
                <a:sym typeface="Trebuchet MS"/>
              </a:rPr>
              <a:t>NLP TASKS</a:t>
            </a:r>
            <a:endParaRPr sz="700" dirty="0">
              <a:solidFill>
                <a:srgbClr val="7030A0"/>
              </a:solidFill>
            </a:endParaRPr>
          </a:p>
        </p:txBody>
      </p:sp>
      <p:sp>
        <p:nvSpPr>
          <p:cNvPr id="450" name="Google Shape;450;p7"/>
          <p:cNvSpPr/>
          <p:nvPr/>
        </p:nvSpPr>
        <p:spPr>
          <a:xfrm>
            <a:off x="2827627" y="3740067"/>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Sentiment Analysis</a:t>
            </a:r>
            <a:endParaRPr sz="7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250"/>
                                        <p:tgtEl>
                                          <p:spTgt spid="43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39"/>
                                        </p:tgtEl>
                                        <p:attrNameLst>
                                          <p:attrName>style.visibility</p:attrName>
                                        </p:attrNameLst>
                                      </p:cBhvr>
                                      <p:to>
                                        <p:strVal val="visible"/>
                                      </p:to>
                                    </p:set>
                                    <p:animEffect transition="in" filter="fade">
                                      <p:cBhvr>
                                        <p:cTn id="11" dur="250"/>
                                        <p:tgtEl>
                                          <p:spTgt spid="4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40"/>
                                        </p:tgtEl>
                                        <p:attrNameLst>
                                          <p:attrName>style.visibility</p:attrName>
                                        </p:attrNameLst>
                                      </p:cBhvr>
                                      <p:to>
                                        <p:strVal val="visible"/>
                                      </p:to>
                                    </p:set>
                                    <p:animEffect transition="in" filter="fade">
                                      <p:cBhvr>
                                        <p:cTn id="15" dur="250"/>
                                        <p:tgtEl>
                                          <p:spTgt spid="44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41"/>
                                        </p:tgtEl>
                                        <p:attrNameLst>
                                          <p:attrName>style.visibility</p:attrName>
                                        </p:attrNameLst>
                                      </p:cBhvr>
                                      <p:to>
                                        <p:strVal val="visible"/>
                                      </p:to>
                                    </p:set>
                                    <p:animEffect transition="in" filter="fade">
                                      <p:cBhvr>
                                        <p:cTn id="19" dur="250"/>
                                        <p:tgtEl>
                                          <p:spTgt spid="44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42"/>
                                        </p:tgtEl>
                                        <p:attrNameLst>
                                          <p:attrName>style.visibility</p:attrName>
                                        </p:attrNameLst>
                                      </p:cBhvr>
                                      <p:to>
                                        <p:strVal val="visible"/>
                                      </p:to>
                                    </p:set>
                                    <p:animEffect transition="in" filter="fade">
                                      <p:cBhvr>
                                        <p:cTn id="23" dur="250"/>
                                        <p:tgtEl>
                                          <p:spTgt spid="44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43"/>
                                        </p:tgtEl>
                                        <p:attrNameLst>
                                          <p:attrName>style.visibility</p:attrName>
                                        </p:attrNameLst>
                                      </p:cBhvr>
                                      <p:to>
                                        <p:strVal val="visible"/>
                                      </p:to>
                                    </p:set>
                                    <p:animEffect transition="in" filter="fade">
                                      <p:cBhvr>
                                        <p:cTn id="27" dur="250"/>
                                        <p:tgtEl>
                                          <p:spTgt spid="44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Effect transition="in" filter="fade">
                                      <p:cBhvr>
                                        <p:cTn id="31" dur="250"/>
                                        <p:tgtEl>
                                          <p:spTgt spid="44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445"/>
                                        </p:tgtEl>
                                        <p:attrNameLst>
                                          <p:attrName>style.visibility</p:attrName>
                                        </p:attrNameLst>
                                      </p:cBhvr>
                                      <p:to>
                                        <p:strVal val="visible"/>
                                      </p:to>
                                    </p:set>
                                    <p:animEffect transition="in" filter="fade">
                                      <p:cBhvr>
                                        <p:cTn id="35" dur="250"/>
                                        <p:tgtEl>
                                          <p:spTgt spid="44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446"/>
                                        </p:tgtEl>
                                        <p:attrNameLst>
                                          <p:attrName>style.visibility</p:attrName>
                                        </p:attrNameLst>
                                      </p:cBhvr>
                                      <p:to>
                                        <p:strVal val="visible"/>
                                      </p:to>
                                    </p:set>
                                    <p:animEffect transition="in" filter="fade">
                                      <p:cBhvr>
                                        <p:cTn id="39" dur="250"/>
                                        <p:tgtEl>
                                          <p:spTgt spid="446"/>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447"/>
                                        </p:tgtEl>
                                        <p:attrNameLst>
                                          <p:attrName>style.visibility</p:attrName>
                                        </p:attrNameLst>
                                      </p:cBhvr>
                                      <p:to>
                                        <p:strVal val="visible"/>
                                      </p:to>
                                    </p:set>
                                    <p:animEffect transition="in" filter="fade">
                                      <p:cBhvr>
                                        <p:cTn id="43" dur="250"/>
                                        <p:tgtEl>
                                          <p:spTgt spid="44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50"/>
                                        </p:tgtEl>
                                        <p:attrNameLst>
                                          <p:attrName>style.visibility</p:attrName>
                                        </p:attrNameLst>
                                      </p:cBhvr>
                                      <p:to>
                                        <p:strVal val="visible"/>
                                      </p:to>
                                    </p:set>
                                    <p:animEffect transition="in" filter="fade">
                                      <p:cBhvr>
                                        <p:cTn id="47" dur="250"/>
                                        <p:tgtEl>
                                          <p:spTgt spid="450"/>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448"/>
                                        </p:tgtEl>
                                        <p:attrNameLst>
                                          <p:attrName>style.visibility</p:attrName>
                                        </p:attrNameLst>
                                      </p:cBhvr>
                                      <p:to>
                                        <p:strVal val="visible"/>
                                      </p:to>
                                    </p:set>
                                    <p:animEffect transition="in" filter="fade">
                                      <p:cBhvr>
                                        <p:cTn id="51"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WHAT IS NATURAL LANGUAGE PROCESSING (NLP)?</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0" y="0"/>
            <a:ext cx="9144000" cy="11139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NATURAL LANGUAGE PROCESSING (NLP)</a:t>
            </a:r>
            <a:endParaRPr sz="2800" b="0" i="0" u="none" strike="noStrike" cap="none" dirty="0">
              <a:solidFill>
                <a:srgbClr val="7030A0"/>
              </a:solidFill>
              <a:sym typeface="Arial"/>
            </a:endParaRPr>
          </a:p>
        </p:txBody>
      </p:sp>
      <p:pic>
        <p:nvPicPr>
          <p:cNvPr id="176" name="Google Shape;176;p35"/>
          <p:cNvPicPr preferRelativeResize="0"/>
          <p:nvPr/>
        </p:nvPicPr>
        <p:blipFill rotWithShape="1">
          <a:blip r:embed="rId3">
            <a:alphaModFix/>
          </a:blip>
          <a:srcRect/>
          <a:stretch/>
        </p:blipFill>
        <p:spPr>
          <a:xfrm>
            <a:off x="2645211" y="776592"/>
            <a:ext cx="4071622" cy="2153223"/>
          </a:xfrm>
          <a:prstGeom prst="rect">
            <a:avLst/>
          </a:prstGeom>
          <a:noFill/>
          <a:ln>
            <a:noFill/>
          </a:ln>
        </p:spPr>
      </p:pic>
      <p:sp>
        <p:nvSpPr>
          <p:cNvPr id="177" name="Google Shape;177;p35"/>
          <p:cNvSpPr txBox="1"/>
          <p:nvPr/>
        </p:nvSpPr>
        <p:spPr>
          <a:xfrm>
            <a:off x="347310" y="3286804"/>
            <a:ext cx="8449380" cy="1571174"/>
          </a:xfrm>
          <a:prstGeom prst="rect">
            <a:avLst/>
          </a:prstGeom>
          <a:noFill/>
          <a:ln>
            <a:solidFill>
              <a:srgbClr val="7030A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6B900"/>
              </a:buClr>
              <a:buSzPts val="1800"/>
              <a:buFont typeface="Trebuchet MS"/>
              <a:buNone/>
            </a:pPr>
            <a:r>
              <a:rPr lang="en-US" sz="1800" b="0" i="0" u="none" strike="noStrike" cap="none" dirty="0">
                <a:solidFill>
                  <a:srgbClr val="76B900"/>
                </a:solidFill>
                <a:latin typeface="Trebuchet MS"/>
                <a:ea typeface="Trebuchet MS"/>
                <a:cs typeface="Trebuchet MS"/>
                <a:sym typeface="Trebuchet MS"/>
              </a:rPr>
              <a:t>Goal: </a:t>
            </a:r>
            <a:r>
              <a:rPr lang="en-US" sz="1800" b="0" i="0" u="none" strike="noStrike" cap="none" dirty="0">
                <a:solidFill>
                  <a:schemeClr val="dk1"/>
                </a:solidFill>
                <a:latin typeface="Trebuchet MS"/>
                <a:ea typeface="Trebuchet MS"/>
                <a:cs typeface="Trebuchet MS"/>
                <a:sym typeface="Trebuchet MS"/>
              </a:rPr>
              <a:t>for computers to process and “understand” natural language.</a:t>
            </a:r>
            <a:endParaRPr lang="en-US" sz="1800" dirty="0">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76B900"/>
              </a:buClr>
              <a:buSzPts val="1800"/>
              <a:buFont typeface="Trebuchet MS"/>
              <a:buNone/>
            </a:pPr>
            <a:endParaRPr lang="en-US" sz="1800" dirty="0">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76B900"/>
              </a:buClr>
              <a:buSzPts val="1800"/>
              <a:buFont typeface="Trebuchet MS"/>
              <a:buNone/>
            </a:pPr>
            <a:r>
              <a:rPr lang="en-US" sz="1800" dirty="0">
                <a:solidFill>
                  <a:schemeClr val="dk1"/>
                </a:solidFill>
                <a:latin typeface="Trebuchet MS"/>
                <a:ea typeface="Trebuchet MS"/>
                <a:cs typeface="Trebuchet MS"/>
                <a:sym typeface="Trebuchet MS"/>
              </a:rPr>
              <a:t>Add </a:t>
            </a:r>
            <a:r>
              <a:rPr lang="en-US" sz="1800" i="1" dirty="0">
                <a:solidFill>
                  <a:schemeClr val="dk1"/>
                </a:solidFill>
                <a:latin typeface="Trebuchet MS"/>
                <a:ea typeface="Trebuchet MS"/>
                <a:cs typeface="Trebuchet MS"/>
                <a:sym typeface="Trebuchet MS"/>
              </a:rPr>
              <a:t>structure</a:t>
            </a:r>
            <a:r>
              <a:rPr lang="en-US" sz="1800" dirty="0">
                <a:solidFill>
                  <a:schemeClr val="dk1"/>
                </a:solidFill>
                <a:latin typeface="Trebuchet MS"/>
                <a:ea typeface="Trebuchet MS"/>
                <a:cs typeface="Trebuchet MS"/>
                <a:sym typeface="Trebuchet MS"/>
              </a:rPr>
              <a:t> and meaning to </a:t>
            </a:r>
            <a:r>
              <a:rPr lang="en-US" sz="1800" i="1" dirty="0">
                <a:solidFill>
                  <a:schemeClr val="dk1"/>
                </a:solidFill>
                <a:latin typeface="Trebuchet MS"/>
                <a:ea typeface="Trebuchet MS"/>
                <a:cs typeface="Trebuchet MS"/>
                <a:sym typeface="Trebuchet MS"/>
              </a:rPr>
              <a:t>unstructured</a:t>
            </a:r>
            <a:r>
              <a:rPr lang="en-US" sz="1800" dirty="0">
                <a:solidFill>
                  <a:schemeClr val="dk1"/>
                </a:solidFill>
                <a:latin typeface="Trebuchet MS"/>
                <a:ea typeface="Trebuchet MS"/>
                <a:cs typeface="Trebuchet MS"/>
                <a:sym typeface="Trebuchet MS"/>
              </a:rPr>
              <a:t> text</a:t>
            </a:r>
            <a:r>
              <a:rPr lang="en-US" sz="1800" b="0" i="0" u="none" strike="noStrike" cap="none" dirty="0">
                <a:solidFill>
                  <a:schemeClr val="dk1"/>
                </a:solidFill>
                <a:latin typeface="Trebuchet MS"/>
                <a:ea typeface="Trebuchet MS"/>
                <a:cs typeface="Trebuchet MS"/>
                <a:sym typeface="Trebuchet MS"/>
              </a:rPr>
              <a:t> in order </a:t>
            </a:r>
            <a:r>
              <a:rPr lang="en-US" sz="1800" dirty="0">
                <a:solidFill>
                  <a:schemeClr val="dk1"/>
                </a:solidFill>
                <a:latin typeface="Trebuchet MS"/>
                <a:ea typeface="Trebuchet MS"/>
                <a:cs typeface="Trebuchet MS"/>
                <a:sym typeface="Trebuchet MS"/>
              </a:rPr>
              <a:t>to make text “computational.”</a:t>
            </a:r>
            <a:r>
              <a:rPr lang="en-US" sz="1800" b="0" i="0" u="none" strike="noStrike" cap="none" dirty="0">
                <a:solidFill>
                  <a:schemeClr val="dk1"/>
                </a:solidFill>
                <a:latin typeface="Trebuchet MS"/>
                <a:ea typeface="Trebuchet MS"/>
                <a:cs typeface="Trebuchet MS"/>
                <a:sym typeface="Trebuchet MS"/>
              </a:rPr>
              <a:t> Allows us to perform useful tasks: </a:t>
            </a:r>
          </a:p>
          <a:p>
            <a:pPr marL="285750" marR="0" lvl="0" indent="-285750" algn="l" rtl="0">
              <a:lnSpc>
                <a:spcPct val="100000"/>
              </a:lnSpc>
              <a:spcBef>
                <a:spcPts val="0"/>
              </a:spcBef>
              <a:spcAft>
                <a:spcPts val="0"/>
              </a:spcAft>
              <a:buClr>
                <a:srgbClr val="76B900"/>
              </a:buClr>
              <a:buSzPts val="1800"/>
              <a:buFont typeface="Arial" panose="020B0604020202020204" pitchFamily="34" charset="0"/>
              <a:buChar char="•"/>
            </a:pPr>
            <a:r>
              <a:rPr lang="en-US" sz="1800" dirty="0">
                <a:solidFill>
                  <a:schemeClr val="dk1"/>
                </a:solidFill>
                <a:latin typeface="Trebuchet MS"/>
                <a:ea typeface="Trebuchet MS"/>
                <a:cs typeface="Trebuchet MS"/>
                <a:sym typeface="Trebuchet MS"/>
              </a:rPr>
              <a:t>Q/A</a:t>
            </a:r>
            <a:r>
              <a:rPr lang="en-US" sz="1800" b="0" i="0" u="none" strike="noStrike" cap="none" dirty="0">
                <a:solidFill>
                  <a:schemeClr val="dk1"/>
                </a:solidFill>
                <a:latin typeface="Trebuchet MS"/>
                <a:ea typeface="Trebuchet MS"/>
                <a:cs typeface="Trebuchet MS"/>
                <a:sym typeface="Trebuchet MS"/>
              </a:rPr>
              <a:t>, i</a:t>
            </a:r>
            <a:r>
              <a:rPr lang="en-US" sz="1800" dirty="0">
                <a:solidFill>
                  <a:schemeClr val="dk1"/>
                </a:solidFill>
                <a:latin typeface="Trebuchet MS"/>
                <a:sym typeface="Trebuchet MS"/>
              </a:rPr>
              <a:t>nformation extraction</a:t>
            </a:r>
            <a:r>
              <a:rPr lang="en-US" dirty="0"/>
              <a:t>, l</a:t>
            </a:r>
            <a:r>
              <a:rPr lang="en-US" sz="1800" dirty="0">
                <a:solidFill>
                  <a:schemeClr val="dk1"/>
                </a:solidFill>
                <a:latin typeface="Trebuchet MS"/>
                <a:ea typeface="Trebuchet MS"/>
                <a:cs typeface="Trebuchet MS"/>
                <a:sym typeface="Trebuchet MS"/>
              </a:rPr>
              <a:t>anguage translation, summarization, search.</a:t>
            </a:r>
          </a:p>
        </p:txBody>
      </p:sp>
      <p:pic>
        <p:nvPicPr>
          <p:cNvPr id="2" name="Picture 1">
            <a:extLst>
              <a:ext uri="{FF2B5EF4-FFF2-40B4-BE49-F238E27FC236}">
                <a16:creationId xmlns:a16="http://schemas.microsoft.com/office/drawing/2014/main" id="{04C44F92-D100-2240-A41C-8C2ECD3DCCA0}"/>
              </a:ext>
            </a:extLst>
          </p:cNvPr>
          <p:cNvPicPr>
            <a:picLocks noChangeAspect="1"/>
          </p:cNvPicPr>
          <p:nvPr/>
        </p:nvPicPr>
        <p:blipFill>
          <a:blip r:embed="rId4"/>
          <a:stretch>
            <a:fillRect/>
          </a:stretch>
        </p:blipFill>
        <p:spPr>
          <a:xfrm>
            <a:off x="1685324" y="650791"/>
            <a:ext cx="5377899" cy="2604162"/>
          </a:xfrm>
          <a:prstGeom prst="rect">
            <a:avLst/>
          </a:prstGeom>
        </p:spPr>
      </p:pic>
      <p:sp>
        <p:nvSpPr>
          <p:cNvPr id="3" name="TextBox 2">
            <a:extLst>
              <a:ext uri="{FF2B5EF4-FFF2-40B4-BE49-F238E27FC236}">
                <a16:creationId xmlns:a16="http://schemas.microsoft.com/office/drawing/2014/main" id="{5B969D02-F776-EA45-BE84-7CB5B1CF057F}"/>
              </a:ext>
            </a:extLst>
          </p:cNvPr>
          <p:cNvSpPr txBox="1"/>
          <p:nvPr/>
        </p:nvSpPr>
        <p:spPr>
          <a:xfrm>
            <a:off x="1685324" y="4889830"/>
            <a:ext cx="4746812" cy="276999"/>
          </a:xfrm>
          <a:prstGeom prst="rect">
            <a:avLst/>
          </a:prstGeom>
          <a:noFill/>
        </p:spPr>
        <p:txBody>
          <a:bodyPr wrap="none" rtlCol="0">
            <a:spAutoFit/>
          </a:bodyPr>
          <a:lstStyle/>
          <a:p>
            <a:r>
              <a:rPr lang="en-US" sz="1200" dirty="0">
                <a:hlinkClick r:id="rId5"/>
              </a:rPr>
              <a:t>http://localhost:8888/notebooks/NLP_KG_2021/Scispacy_NE.ipynb</a:t>
            </a:r>
            <a:r>
              <a:rPr lang="en-US" sz="1200"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4E7F-E792-8142-8EAE-7A0A82E03584}"/>
              </a:ext>
            </a:extLst>
          </p:cNvPr>
          <p:cNvSpPr>
            <a:spLocks noGrp="1"/>
          </p:cNvSpPr>
          <p:nvPr>
            <p:ph type="title"/>
          </p:nvPr>
        </p:nvSpPr>
        <p:spPr/>
        <p:txBody>
          <a:bodyPr/>
          <a:lstStyle/>
          <a:p>
            <a:r>
              <a:rPr lang="en-US" dirty="0">
                <a:solidFill>
                  <a:srgbClr val="92D050"/>
                </a:solidFill>
              </a:rPr>
              <a:t>Scientific Goals: </a:t>
            </a:r>
            <a:r>
              <a:rPr lang="en-US" dirty="0">
                <a:solidFill>
                  <a:srgbClr val="7030A0"/>
                </a:solidFill>
              </a:rPr>
              <a:t>Natural language Processing</a:t>
            </a:r>
          </a:p>
        </p:txBody>
      </p:sp>
      <p:sp>
        <p:nvSpPr>
          <p:cNvPr id="3" name="Text Placeholder 2">
            <a:extLst>
              <a:ext uri="{FF2B5EF4-FFF2-40B4-BE49-F238E27FC236}">
                <a16:creationId xmlns:a16="http://schemas.microsoft.com/office/drawing/2014/main" id="{5655B981-4773-2B47-9462-90C226B1B9C9}"/>
              </a:ext>
            </a:extLst>
          </p:cNvPr>
          <p:cNvSpPr>
            <a:spLocks noGrp="1"/>
          </p:cNvSpPr>
          <p:nvPr>
            <p:ph type="body" idx="1"/>
          </p:nvPr>
        </p:nvSpPr>
        <p:spPr>
          <a:xfrm>
            <a:off x="226423" y="1022250"/>
            <a:ext cx="8778239" cy="3099000"/>
          </a:xfrm>
        </p:spPr>
        <p:txBody>
          <a:bodyPr/>
          <a:lstStyle/>
          <a:p>
            <a:pPr marL="122746" indent="0">
              <a:lnSpc>
                <a:spcPct val="115000"/>
              </a:lnSpc>
              <a:buClr>
                <a:schemeClr val="dk2"/>
              </a:buClr>
              <a:buSzPts val="1800"/>
              <a:buFont typeface="Trebuchet MS"/>
              <a:buNone/>
            </a:pPr>
            <a:r>
              <a:rPr lang="en-US" sz="1800" dirty="0">
                <a:solidFill>
                  <a:schemeClr val="dk1"/>
                </a:solidFill>
                <a:sym typeface="Arial"/>
              </a:rPr>
              <a:t>Human language is constructed to convey meaning.</a:t>
            </a:r>
          </a:p>
          <a:p>
            <a:pPr>
              <a:lnSpc>
                <a:spcPct val="115000"/>
              </a:lnSpc>
              <a:buClr>
                <a:schemeClr val="dk2"/>
              </a:buClr>
              <a:buSzPts val="1800"/>
            </a:pPr>
            <a:r>
              <a:rPr lang="en-US" sz="1800" i="1" dirty="0">
                <a:solidFill>
                  <a:schemeClr val="dk1"/>
                </a:solidFill>
                <a:sym typeface="Arial"/>
              </a:rPr>
              <a:t>Provides insight into human cognition.</a:t>
            </a:r>
          </a:p>
          <a:p>
            <a:pPr>
              <a:lnSpc>
                <a:spcPct val="115000"/>
              </a:lnSpc>
              <a:buClr>
                <a:schemeClr val="dk2"/>
              </a:buClr>
              <a:buSzPts val="1800"/>
            </a:pPr>
            <a:r>
              <a:rPr lang="en-US" sz="1800" dirty="0">
                <a:solidFill>
                  <a:schemeClr val="dk1"/>
                </a:solidFill>
                <a:sym typeface="Arial"/>
              </a:rPr>
              <a:t>Highly efficient, dynamic signaling system. Adapts to </a:t>
            </a:r>
            <a:r>
              <a:rPr lang="en-US" sz="1800" i="1" dirty="0">
                <a:solidFill>
                  <a:srgbClr val="7030A0"/>
                </a:solidFill>
                <a:sym typeface="Arial"/>
              </a:rPr>
              <a:t>context</a:t>
            </a:r>
            <a:r>
              <a:rPr lang="en-US" sz="1800" dirty="0">
                <a:solidFill>
                  <a:schemeClr val="dk1"/>
                </a:solidFill>
                <a:sym typeface="Arial"/>
              </a:rPr>
              <a:t>.</a:t>
            </a:r>
          </a:p>
          <a:p>
            <a:pPr>
              <a:lnSpc>
                <a:spcPct val="115000"/>
              </a:lnSpc>
              <a:buClr>
                <a:schemeClr val="dk2"/>
              </a:buClr>
              <a:buSzPts val="1800"/>
            </a:pPr>
            <a:r>
              <a:rPr lang="en-US" sz="1800" i="1" dirty="0">
                <a:solidFill>
                  <a:schemeClr val="dk1"/>
                </a:solidFill>
                <a:sym typeface="Arial"/>
              </a:rPr>
              <a:t>Mostly a discrete categorical system (concept, attributes, relations): </a:t>
            </a:r>
          </a:p>
          <a:p>
            <a:pPr marL="922846" indent="-342900">
              <a:lnSpc>
                <a:spcPct val="115000"/>
              </a:lnSpc>
              <a:buClr>
                <a:schemeClr val="dk2"/>
              </a:buClr>
              <a:buSzPts val="1800"/>
            </a:pPr>
            <a:r>
              <a:rPr lang="en-US" sz="1800" dirty="0">
                <a:solidFill>
                  <a:schemeClr val="dk1"/>
                </a:solidFill>
                <a:sym typeface="Arial"/>
              </a:rPr>
              <a:t>rocket =        violin = </a:t>
            </a:r>
          </a:p>
          <a:p>
            <a:pPr marL="122746" indent="0">
              <a:lnSpc>
                <a:spcPct val="115000"/>
              </a:lnSpc>
              <a:buClr>
                <a:schemeClr val="dk2"/>
              </a:buClr>
              <a:buSzPts val="1800"/>
              <a:buNone/>
            </a:pPr>
            <a:r>
              <a:rPr lang="en-US" sz="1800" dirty="0">
                <a:solidFill>
                  <a:schemeClr val="dk1"/>
                </a:solidFill>
                <a:sym typeface="Arial"/>
              </a:rPr>
              <a:t>Solve a major problem in AI</a:t>
            </a:r>
          </a:p>
          <a:p>
            <a:pPr marL="408496" indent="-285750">
              <a:lnSpc>
                <a:spcPct val="115000"/>
              </a:lnSpc>
              <a:buClr>
                <a:schemeClr val="dk2"/>
              </a:buClr>
              <a:buSzPts val="1800"/>
            </a:pPr>
            <a:r>
              <a:rPr lang="en-US" sz="1800" i="1" dirty="0">
                <a:solidFill>
                  <a:schemeClr val="dk1"/>
                </a:solidFill>
              </a:rPr>
              <a:t>Understanding and representing the full meaning of language </a:t>
            </a:r>
            <a:r>
              <a:rPr lang="en-US" sz="1800" i="1" dirty="0">
                <a:solidFill>
                  <a:schemeClr val="tx1"/>
                </a:solidFill>
              </a:rPr>
              <a:t>is unsolved.</a:t>
            </a:r>
            <a:endParaRPr lang="en-US" sz="1800" i="1" dirty="0">
              <a:solidFill>
                <a:schemeClr val="dk1"/>
              </a:solidFill>
              <a:sym typeface="Arial"/>
            </a:endParaRPr>
          </a:p>
          <a:p>
            <a:pPr marL="579946" indent="0">
              <a:lnSpc>
                <a:spcPct val="115000"/>
              </a:lnSpc>
              <a:buClr>
                <a:schemeClr val="dk2"/>
              </a:buClr>
              <a:buSzPts val="1800"/>
              <a:buNone/>
            </a:pPr>
            <a:endParaRPr lang="en-US" sz="1800" dirty="0">
              <a:solidFill>
                <a:schemeClr val="dk1"/>
              </a:solidFill>
              <a:sym typeface="Arial"/>
            </a:endParaRPr>
          </a:p>
        </p:txBody>
      </p:sp>
      <p:pic>
        <p:nvPicPr>
          <p:cNvPr id="5" name="Picture 4">
            <a:extLst>
              <a:ext uri="{FF2B5EF4-FFF2-40B4-BE49-F238E27FC236}">
                <a16:creationId xmlns:a16="http://schemas.microsoft.com/office/drawing/2014/main" id="{C5297941-25CD-3849-97E3-786223A1B59F}"/>
              </a:ext>
            </a:extLst>
          </p:cNvPr>
          <p:cNvPicPr>
            <a:picLocks noChangeAspect="1"/>
          </p:cNvPicPr>
          <p:nvPr/>
        </p:nvPicPr>
        <p:blipFill>
          <a:blip r:embed="rId3"/>
          <a:stretch>
            <a:fillRect/>
          </a:stretch>
        </p:blipFill>
        <p:spPr>
          <a:xfrm>
            <a:off x="2109115" y="2814562"/>
            <a:ext cx="401524" cy="380391"/>
          </a:xfrm>
          <a:prstGeom prst="rect">
            <a:avLst/>
          </a:prstGeom>
        </p:spPr>
      </p:pic>
      <p:pic>
        <p:nvPicPr>
          <p:cNvPr id="6" name="Picture 5">
            <a:extLst>
              <a:ext uri="{FF2B5EF4-FFF2-40B4-BE49-F238E27FC236}">
                <a16:creationId xmlns:a16="http://schemas.microsoft.com/office/drawing/2014/main" id="{4E8E794C-7DED-B441-B3CD-1D47F9A9BB44}"/>
              </a:ext>
            </a:extLst>
          </p:cNvPr>
          <p:cNvPicPr>
            <a:picLocks noChangeAspect="1"/>
          </p:cNvPicPr>
          <p:nvPr/>
        </p:nvPicPr>
        <p:blipFill>
          <a:blip r:embed="rId4"/>
          <a:stretch>
            <a:fillRect/>
          </a:stretch>
        </p:blipFill>
        <p:spPr>
          <a:xfrm>
            <a:off x="3407777" y="2852338"/>
            <a:ext cx="422657" cy="380391"/>
          </a:xfrm>
          <a:prstGeom prst="rect">
            <a:avLst/>
          </a:prstGeom>
        </p:spPr>
      </p:pic>
    </p:spTree>
    <p:extLst>
      <p:ext uri="{BB962C8B-B14F-4D97-AF65-F5344CB8AC3E}">
        <p14:creationId xmlns:p14="http://schemas.microsoft.com/office/powerpoint/2010/main" val="2403248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WHY IS NLP HARD?</a:t>
            </a:r>
            <a:br>
              <a:rPr lang="en-US" sz="3000" b="1" dirty="0">
                <a:solidFill>
                  <a:schemeClr val="lt1"/>
                </a:solidFill>
                <a:latin typeface="Trebuchet MS"/>
                <a:ea typeface="Trebuchet MS"/>
                <a:cs typeface="Trebuchet MS"/>
                <a:sym typeface="Trebuchet MS"/>
              </a:rPr>
            </a:br>
            <a:r>
              <a:rPr lang="en-US" sz="3000" b="1" dirty="0">
                <a:solidFill>
                  <a:schemeClr val="lt1"/>
                </a:solidFill>
                <a:latin typeface="Trebuchet MS"/>
                <a:ea typeface="Trebuchet MS"/>
                <a:cs typeface="Trebuchet MS"/>
                <a:sym typeface="Trebuchet MS"/>
              </a:rPr>
              <a:t>… and Deep Learning can help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394914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553914" y="1984666"/>
            <a:ext cx="1000125" cy="1000125"/>
          </a:xfrm>
          <a:prstGeom prst="rect">
            <a:avLst/>
          </a:prstGeom>
        </p:spPr>
      </p:pic>
      <p:sp>
        <p:nvSpPr>
          <p:cNvPr id="2" name="Title 1"/>
          <p:cNvSpPr>
            <a:spLocks noGrp="1"/>
          </p:cNvSpPr>
          <p:nvPr>
            <p:ph type="title"/>
          </p:nvPr>
        </p:nvSpPr>
        <p:spPr/>
        <p:txBody>
          <a:bodyPr/>
          <a:lstStyle/>
          <a:p>
            <a:r>
              <a:rPr lang="en-US" dirty="0">
                <a:solidFill>
                  <a:srgbClr val="7030A0"/>
                </a:solidFill>
              </a:rPr>
              <a:t>Language: the ultimate UI</a:t>
            </a:r>
          </a:p>
        </p:txBody>
      </p:sp>
      <p:sp>
        <p:nvSpPr>
          <p:cNvPr id="4" name="Rounded Rectangular Callout 3"/>
          <p:cNvSpPr/>
          <p:nvPr/>
        </p:nvSpPr>
        <p:spPr>
          <a:xfrm>
            <a:off x="2857500" y="1403693"/>
            <a:ext cx="3256400" cy="342900"/>
          </a:xfrm>
          <a:prstGeom prst="wedgeRoundRectCallout">
            <a:avLst>
              <a:gd name="adj1" fmla="val -59762"/>
              <a:gd name="adj2" fmla="val 54198"/>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Where is </a:t>
            </a:r>
            <a:r>
              <a:rPr lang="en-US" sz="1200" dirty="0">
                <a:solidFill>
                  <a:srgbClr val="FF0000"/>
                </a:solidFill>
              </a:rPr>
              <a:t>A Bug’s Life</a:t>
            </a:r>
            <a:r>
              <a:rPr lang="en-US" sz="1200" dirty="0">
                <a:solidFill>
                  <a:schemeClr val="tx1"/>
                </a:solidFill>
              </a:rPr>
              <a:t> playing in </a:t>
            </a:r>
            <a:r>
              <a:rPr lang="en-US" sz="1200" dirty="0">
                <a:solidFill>
                  <a:srgbClr val="FF0000"/>
                </a:solidFill>
              </a:rPr>
              <a:t>Milwaukee</a:t>
            </a:r>
            <a:r>
              <a:rPr lang="en-US" sz="1200" dirty="0">
                <a:solidFill>
                  <a:schemeClr val="tx1"/>
                </a:solidFill>
              </a:rPr>
              <a:t>?</a:t>
            </a:r>
          </a:p>
        </p:txBody>
      </p:sp>
      <p:sp>
        <p:nvSpPr>
          <p:cNvPr id="5" name="Rounded Rectangular Callout 4"/>
          <p:cNvSpPr/>
          <p:nvPr/>
        </p:nvSpPr>
        <p:spPr>
          <a:xfrm>
            <a:off x="3030101" y="1860893"/>
            <a:ext cx="3256399" cy="342900"/>
          </a:xfrm>
          <a:prstGeom prst="wedgeRoundRectCallout">
            <a:avLst>
              <a:gd name="adj1" fmla="val 61473"/>
              <a:gd name="adj2" fmla="val 33190"/>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A Bug’s Life is playing at the Downer Theater.</a:t>
            </a:r>
          </a:p>
        </p:txBody>
      </p:sp>
      <p:sp>
        <p:nvSpPr>
          <p:cNvPr id="6" name="Rounded Rectangular Callout 5"/>
          <p:cNvSpPr/>
          <p:nvPr/>
        </p:nvSpPr>
        <p:spPr>
          <a:xfrm>
            <a:off x="2857500" y="2318093"/>
            <a:ext cx="1767531" cy="342900"/>
          </a:xfrm>
          <a:prstGeom prst="wedgeRoundRectCallout">
            <a:avLst>
              <a:gd name="adj1" fmla="val -59995"/>
              <a:gd name="adj2" fmla="val 21519"/>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When is </a:t>
            </a:r>
            <a:r>
              <a:rPr lang="en-US" sz="1200" dirty="0">
                <a:solidFill>
                  <a:srgbClr val="0000FF"/>
                </a:solidFill>
              </a:rPr>
              <a:t>it</a:t>
            </a:r>
            <a:r>
              <a:rPr lang="en-US" sz="1200" dirty="0">
                <a:solidFill>
                  <a:srgbClr val="000000"/>
                </a:solidFill>
              </a:rPr>
              <a:t> playing </a:t>
            </a:r>
            <a:r>
              <a:rPr lang="en-US" sz="1200" dirty="0">
                <a:solidFill>
                  <a:srgbClr val="0000FF"/>
                </a:solidFill>
              </a:rPr>
              <a:t>there</a:t>
            </a:r>
            <a:r>
              <a:rPr lang="en-US" sz="1200" dirty="0">
                <a:solidFill>
                  <a:srgbClr val="000000"/>
                </a:solidFill>
              </a:rPr>
              <a:t>?</a:t>
            </a:r>
          </a:p>
        </p:txBody>
      </p:sp>
      <p:sp>
        <p:nvSpPr>
          <p:cNvPr id="7" name="Rounded Rectangular Callout 6"/>
          <p:cNvSpPr/>
          <p:nvPr/>
        </p:nvSpPr>
        <p:spPr>
          <a:xfrm>
            <a:off x="3960643" y="2775293"/>
            <a:ext cx="2325857" cy="342900"/>
          </a:xfrm>
          <a:prstGeom prst="wedgeRoundRectCallout">
            <a:avLst>
              <a:gd name="adj1" fmla="val 65033"/>
              <a:gd name="adj2" fmla="val -57843"/>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It’s playing at 2pm, 5pm, and 8pm.</a:t>
            </a:r>
          </a:p>
        </p:txBody>
      </p:sp>
      <p:sp>
        <p:nvSpPr>
          <p:cNvPr id="8" name="Rounded Rectangular Callout 7"/>
          <p:cNvSpPr/>
          <p:nvPr/>
        </p:nvSpPr>
        <p:spPr>
          <a:xfrm>
            <a:off x="2857500" y="3225210"/>
            <a:ext cx="3429000" cy="548640"/>
          </a:xfrm>
          <a:prstGeom prst="wedgeRoundRectCallout">
            <a:avLst>
              <a:gd name="adj1" fmla="val -60229"/>
              <a:gd name="adj2" fmla="val -5288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OK.  I’d like 1 </a:t>
            </a:r>
            <a:r>
              <a:rPr lang="en-US" sz="1200" dirty="0">
                <a:solidFill>
                  <a:srgbClr val="008000"/>
                </a:solidFill>
              </a:rPr>
              <a:t>adult</a:t>
            </a:r>
            <a:r>
              <a:rPr lang="en-US" sz="1200" dirty="0">
                <a:solidFill>
                  <a:srgbClr val="000000"/>
                </a:solidFill>
              </a:rPr>
              <a:t> and 2 </a:t>
            </a:r>
            <a:r>
              <a:rPr lang="en-US" sz="1200" dirty="0">
                <a:solidFill>
                  <a:srgbClr val="008000"/>
                </a:solidFill>
              </a:rPr>
              <a:t>children</a:t>
            </a:r>
            <a:r>
              <a:rPr lang="en-US" sz="1200" dirty="0">
                <a:solidFill>
                  <a:srgbClr val="000000"/>
                </a:solidFill>
              </a:rPr>
              <a:t> for </a:t>
            </a:r>
            <a:r>
              <a:rPr lang="en-US" sz="1200" dirty="0">
                <a:solidFill>
                  <a:srgbClr val="008000"/>
                </a:solidFill>
              </a:rPr>
              <a:t>the first show</a:t>
            </a:r>
            <a:r>
              <a:rPr lang="en-US" sz="1200" dirty="0">
                <a:solidFill>
                  <a:srgbClr val="000000"/>
                </a:solidFill>
              </a:rPr>
              <a:t>.</a:t>
            </a:r>
          </a:p>
          <a:p>
            <a:r>
              <a:rPr lang="en-US" sz="1200" dirty="0">
                <a:solidFill>
                  <a:srgbClr val="000000"/>
                </a:solidFill>
              </a:rPr>
              <a:t>How much would </a:t>
            </a:r>
            <a:r>
              <a:rPr lang="en-US" sz="1200" dirty="0">
                <a:solidFill>
                  <a:srgbClr val="0000FF"/>
                </a:solidFill>
              </a:rPr>
              <a:t>that</a:t>
            </a:r>
            <a:r>
              <a:rPr lang="en-US" sz="1200" dirty="0">
                <a:solidFill>
                  <a:srgbClr val="000000"/>
                </a:solidFill>
              </a:rPr>
              <a:t> cost?</a:t>
            </a:r>
          </a:p>
        </p:txBody>
      </p:sp>
      <p:pic>
        <p:nvPicPr>
          <p:cNvPr id="10" name="Picture 9"/>
          <p:cNvPicPr>
            <a:picLocks noChangeAspect="1"/>
          </p:cNvPicPr>
          <p:nvPr/>
        </p:nvPicPr>
        <p:blipFill>
          <a:blip r:embed="rId4"/>
          <a:stretch>
            <a:fillRect/>
          </a:stretch>
        </p:blipFill>
        <p:spPr>
          <a:xfrm>
            <a:off x="1645994" y="1973236"/>
            <a:ext cx="901065" cy="1011555"/>
          </a:xfrm>
          <a:prstGeom prst="rect">
            <a:avLst/>
          </a:prstGeom>
        </p:spPr>
      </p:pic>
      <p:sp>
        <p:nvSpPr>
          <p:cNvPr id="12" name="TextBox 11"/>
          <p:cNvSpPr txBox="1"/>
          <p:nvPr/>
        </p:nvSpPr>
        <p:spPr>
          <a:xfrm>
            <a:off x="1387477" y="4176840"/>
            <a:ext cx="6369051" cy="323165"/>
          </a:xfrm>
          <a:prstGeom prst="rect">
            <a:avLst/>
          </a:prstGeom>
          <a:noFill/>
        </p:spPr>
        <p:txBody>
          <a:bodyPr wrap="none" rtlCol="0">
            <a:spAutoFit/>
          </a:bodyPr>
          <a:lstStyle/>
          <a:p>
            <a:pPr algn="ctr"/>
            <a:r>
              <a:rPr lang="en-US" sz="1500" dirty="0">
                <a:latin typeface="+mn-lt"/>
              </a:rPr>
              <a:t>But we need </a:t>
            </a:r>
            <a:r>
              <a:rPr lang="en-US" sz="1500" dirty="0">
                <a:solidFill>
                  <a:srgbClr val="FF0000"/>
                </a:solidFill>
                <a:latin typeface="+mn-lt"/>
              </a:rPr>
              <a:t>domain knowledge</a:t>
            </a:r>
            <a:r>
              <a:rPr lang="en-US" sz="1500" dirty="0">
                <a:latin typeface="+mn-lt"/>
              </a:rPr>
              <a:t>, </a:t>
            </a:r>
            <a:r>
              <a:rPr lang="en-US" sz="1500" dirty="0">
                <a:solidFill>
                  <a:srgbClr val="0000FF"/>
                </a:solidFill>
                <a:latin typeface="+mn-lt"/>
              </a:rPr>
              <a:t>discourse knowledge</a:t>
            </a:r>
            <a:r>
              <a:rPr lang="en-US" sz="1500" dirty="0">
                <a:latin typeface="+mn-lt"/>
              </a:rPr>
              <a:t>, </a:t>
            </a:r>
            <a:r>
              <a:rPr lang="en-US" sz="1500" dirty="0">
                <a:solidFill>
                  <a:srgbClr val="008000"/>
                </a:solidFill>
                <a:latin typeface="+mn-lt"/>
              </a:rPr>
              <a:t>world knowledge</a:t>
            </a:r>
            <a:endParaRPr lang="en-US" sz="1500" dirty="0">
              <a:latin typeface="+mn-lt"/>
            </a:endParaRPr>
          </a:p>
        </p:txBody>
      </p:sp>
    </p:spTree>
    <p:extLst>
      <p:ext uri="{BB962C8B-B14F-4D97-AF65-F5344CB8AC3E}">
        <p14:creationId xmlns:p14="http://schemas.microsoft.com/office/powerpoint/2010/main" val="678856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solidFill>
                  <a:srgbClr val="7030A0"/>
                </a:solidFill>
              </a:rPr>
              <a:t>Meanings and expressions</a:t>
            </a:r>
          </a:p>
        </p:txBody>
      </p:sp>
      <p:grpSp>
        <p:nvGrpSpPr>
          <p:cNvPr id="20485" name="Group 73"/>
          <p:cNvGrpSpPr>
            <a:grpSpLocks/>
          </p:cNvGrpSpPr>
          <p:nvPr/>
        </p:nvGrpSpPr>
        <p:grpSpPr bwMode="auto">
          <a:xfrm>
            <a:off x="5208985" y="1823508"/>
            <a:ext cx="1601390" cy="2331244"/>
            <a:chOff x="5422083" y="2652251"/>
            <a:chExt cx="2134324" cy="3108960"/>
          </a:xfrm>
        </p:grpSpPr>
        <p:sp>
          <p:nvSpPr>
            <p:cNvPr id="16" name="Rounded Rectangle 15"/>
            <p:cNvSpPr>
              <a:spLocks/>
            </p:cNvSpPr>
            <p:nvPr/>
          </p:nvSpPr>
          <p:spPr>
            <a:xfrm>
              <a:off x="5498252" y="2652251"/>
              <a:ext cx="906096"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6" name="Rounded Rectangle 25"/>
            <p:cNvSpPr>
              <a:spLocks/>
            </p:cNvSpPr>
            <p:nvPr/>
          </p:nvSpPr>
          <p:spPr>
            <a:xfrm>
              <a:off x="6375784" y="3333427"/>
              <a:ext cx="1180623"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7" name="Rounded Rectangle 26"/>
            <p:cNvSpPr>
              <a:spLocks/>
            </p:cNvSpPr>
            <p:nvPr/>
          </p:nvSpPr>
          <p:spPr>
            <a:xfrm>
              <a:off x="5422083" y="3795485"/>
              <a:ext cx="799777" cy="457293"/>
            </a:xfrm>
            <a:prstGeom prst="roundRect">
              <a:avLst/>
            </a:prstGeom>
            <a:solidFill>
              <a:schemeClr val="bg1"/>
            </a:solid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8" name="Rounded Rectangle 27"/>
            <p:cNvSpPr>
              <a:spLocks/>
            </p:cNvSpPr>
            <p:nvPr/>
          </p:nvSpPr>
          <p:spPr>
            <a:xfrm>
              <a:off x="6404348" y="4603687"/>
              <a:ext cx="1152059" cy="455706"/>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9" name="Rounded Rectangle 28"/>
            <p:cNvSpPr>
              <a:spLocks/>
            </p:cNvSpPr>
            <p:nvPr/>
          </p:nvSpPr>
          <p:spPr>
            <a:xfrm>
              <a:off x="5690262" y="5303918"/>
              <a:ext cx="906097"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grpSp>
      <p:grpSp>
        <p:nvGrpSpPr>
          <p:cNvPr id="20486" name="Group 41"/>
          <p:cNvGrpSpPr>
            <a:grpSpLocks/>
          </p:cNvGrpSpPr>
          <p:nvPr/>
        </p:nvGrpSpPr>
        <p:grpSpPr bwMode="auto">
          <a:xfrm>
            <a:off x="2532460" y="1648486"/>
            <a:ext cx="689372" cy="685800"/>
            <a:chOff x="1483533" y="2499851"/>
            <a:chExt cx="918594" cy="914400"/>
          </a:xfrm>
        </p:grpSpPr>
        <p:pic>
          <p:nvPicPr>
            <p:cNvPr id="20511" name="Picture 35"/>
            <p:cNvPicPr>
              <a:picLocks noChangeAspect="1"/>
            </p:cNvPicPr>
            <p:nvPr/>
          </p:nvPicPr>
          <p:blipFill>
            <a:blip r:embed="rId3"/>
            <a:srcRect/>
            <a:stretch>
              <a:fillRect/>
            </a:stretch>
          </p:blipFill>
          <p:spPr bwMode="auto">
            <a:xfrm>
              <a:off x="1483533" y="2499851"/>
              <a:ext cx="918594" cy="914400"/>
            </a:xfrm>
            <a:prstGeom prst="rect">
              <a:avLst/>
            </a:prstGeom>
            <a:noFill/>
            <a:ln w="9525">
              <a:noFill/>
              <a:miter lim="800000"/>
              <a:headEnd/>
              <a:tailEnd/>
            </a:ln>
          </p:spPr>
        </p:pic>
        <p:sp>
          <p:nvSpPr>
            <p:cNvPr id="20" name="Oval 19"/>
            <p:cNvSpPr>
              <a:spLocks/>
            </p:cNvSpPr>
            <p:nvPr/>
          </p:nvSpPr>
          <p:spPr>
            <a:xfrm>
              <a:off x="1483533" y="2499851"/>
              <a:ext cx="913835"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7" name="Group 40"/>
          <p:cNvGrpSpPr>
            <a:grpSpLocks/>
          </p:cNvGrpSpPr>
          <p:nvPr/>
        </p:nvGrpSpPr>
        <p:grpSpPr bwMode="auto">
          <a:xfrm>
            <a:off x="3055144" y="2325952"/>
            <a:ext cx="685800" cy="685800"/>
            <a:chOff x="3245520" y="2499851"/>
            <a:chExt cx="914400" cy="914400"/>
          </a:xfrm>
        </p:grpSpPr>
        <p:pic>
          <p:nvPicPr>
            <p:cNvPr id="20509" name="Picture 30"/>
            <p:cNvPicPr>
              <a:picLocks noChangeAspect="1"/>
            </p:cNvPicPr>
            <p:nvPr/>
          </p:nvPicPr>
          <p:blipFill>
            <a:blip r:embed="rId4"/>
            <a:srcRect/>
            <a:stretch>
              <a:fillRect/>
            </a:stretch>
          </p:blipFill>
          <p:spPr bwMode="auto">
            <a:xfrm>
              <a:off x="3417427" y="2545571"/>
              <a:ext cx="570586" cy="822960"/>
            </a:xfrm>
            <a:prstGeom prst="rect">
              <a:avLst/>
            </a:prstGeom>
            <a:noFill/>
            <a:ln w="9525">
              <a:noFill/>
              <a:miter lim="800000"/>
              <a:headEnd/>
              <a:tailEnd/>
            </a:ln>
          </p:spPr>
        </p:pic>
        <p:sp>
          <p:nvSpPr>
            <p:cNvPr id="21" name="Oval 20"/>
            <p:cNvSpPr>
              <a:spLocks/>
            </p:cNvSpPr>
            <p:nvPr/>
          </p:nvSpPr>
          <p:spPr>
            <a:xfrm>
              <a:off x="3245520" y="2499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8" name="Group 42"/>
          <p:cNvGrpSpPr>
            <a:grpSpLocks/>
          </p:cNvGrpSpPr>
          <p:nvPr/>
        </p:nvGrpSpPr>
        <p:grpSpPr bwMode="auto">
          <a:xfrm>
            <a:off x="2253854" y="2852208"/>
            <a:ext cx="685800" cy="692944"/>
            <a:chOff x="2093133" y="3726671"/>
            <a:chExt cx="914400" cy="924568"/>
          </a:xfrm>
        </p:grpSpPr>
        <p:pic>
          <p:nvPicPr>
            <p:cNvPr id="20507" name="Picture 32"/>
            <p:cNvPicPr>
              <a:picLocks noChangeAspect="1"/>
            </p:cNvPicPr>
            <p:nvPr/>
          </p:nvPicPr>
          <p:blipFill>
            <a:blip r:embed="rId5"/>
            <a:srcRect/>
            <a:stretch>
              <a:fillRect/>
            </a:stretch>
          </p:blipFill>
          <p:spPr bwMode="auto">
            <a:xfrm>
              <a:off x="2178223" y="3726671"/>
              <a:ext cx="822960" cy="822960"/>
            </a:xfrm>
            <a:prstGeom prst="rect">
              <a:avLst/>
            </a:prstGeom>
            <a:noFill/>
            <a:ln w="9525">
              <a:noFill/>
              <a:miter lim="800000"/>
              <a:headEnd/>
              <a:tailEnd/>
            </a:ln>
          </p:spPr>
        </p:pic>
        <p:sp>
          <p:nvSpPr>
            <p:cNvPr id="23" name="Oval 22"/>
            <p:cNvSpPr>
              <a:spLocks/>
            </p:cNvSpPr>
            <p:nvPr/>
          </p:nvSpPr>
          <p:spPr>
            <a:xfrm>
              <a:off x="2093133" y="3736203"/>
              <a:ext cx="914400" cy="915036"/>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9" name="Group 38"/>
          <p:cNvGrpSpPr>
            <a:grpSpLocks/>
          </p:cNvGrpSpPr>
          <p:nvPr/>
        </p:nvGrpSpPr>
        <p:grpSpPr bwMode="auto">
          <a:xfrm>
            <a:off x="2681288" y="3811852"/>
            <a:ext cx="685800" cy="685800"/>
            <a:chOff x="3007533" y="5239495"/>
            <a:chExt cx="914400" cy="914400"/>
          </a:xfrm>
        </p:grpSpPr>
        <p:pic>
          <p:nvPicPr>
            <p:cNvPr id="20505" name="Picture 37"/>
            <p:cNvPicPr>
              <a:picLocks noChangeAspect="1"/>
            </p:cNvPicPr>
            <p:nvPr/>
          </p:nvPicPr>
          <p:blipFill>
            <a:blip r:embed="rId6"/>
            <a:srcRect/>
            <a:stretch>
              <a:fillRect/>
            </a:stretch>
          </p:blipFill>
          <p:spPr bwMode="auto">
            <a:xfrm>
              <a:off x="3072219" y="5288247"/>
              <a:ext cx="822960" cy="822960"/>
            </a:xfrm>
            <a:prstGeom prst="rect">
              <a:avLst/>
            </a:prstGeom>
            <a:noFill/>
            <a:ln w="9525">
              <a:noFill/>
              <a:miter lim="800000"/>
              <a:headEnd/>
              <a:tailEnd/>
            </a:ln>
          </p:spPr>
        </p:pic>
        <p:sp>
          <p:nvSpPr>
            <p:cNvPr id="25" name="Oval 24"/>
            <p:cNvSpPr>
              <a:spLocks/>
            </p:cNvSpPr>
            <p:nvPr/>
          </p:nvSpPr>
          <p:spPr>
            <a:xfrm>
              <a:off x="3007533" y="5239495"/>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90" name="Group 39"/>
          <p:cNvGrpSpPr>
            <a:grpSpLocks/>
          </p:cNvGrpSpPr>
          <p:nvPr/>
        </p:nvGrpSpPr>
        <p:grpSpPr bwMode="auto">
          <a:xfrm>
            <a:off x="3269456" y="3160580"/>
            <a:ext cx="685800" cy="685800"/>
            <a:chOff x="3441007" y="4023851"/>
            <a:chExt cx="914400" cy="914400"/>
          </a:xfrm>
        </p:grpSpPr>
        <p:pic>
          <p:nvPicPr>
            <p:cNvPr id="20503" name="Picture 31"/>
            <p:cNvPicPr>
              <a:picLocks noChangeAspect="1"/>
            </p:cNvPicPr>
            <p:nvPr/>
          </p:nvPicPr>
          <p:blipFill>
            <a:blip r:embed="rId7"/>
            <a:srcRect/>
            <a:stretch>
              <a:fillRect/>
            </a:stretch>
          </p:blipFill>
          <p:spPr bwMode="auto">
            <a:xfrm>
              <a:off x="3570632" y="4069571"/>
              <a:ext cx="655150" cy="822960"/>
            </a:xfrm>
            <a:prstGeom prst="rect">
              <a:avLst/>
            </a:prstGeom>
            <a:noFill/>
            <a:ln w="9525">
              <a:noFill/>
              <a:miter lim="800000"/>
              <a:headEnd/>
              <a:tailEnd/>
            </a:ln>
          </p:spPr>
        </p:pic>
        <p:sp>
          <p:nvSpPr>
            <p:cNvPr id="22" name="Oval 21"/>
            <p:cNvSpPr>
              <a:spLocks/>
            </p:cNvSpPr>
            <p:nvPr/>
          </p:nvSpPr>
          <p:spPr>
            <a:xfrm>
              <a:off x="3441007" y="4023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11" name="Group 80"/>
          <p:cNvGrpSpPr>
            <a:grpSpLocks/>
          </p:cNvGrpSpPr>
          <p:nvPr/>
        </p:nvGrpSpPr>
        <p:grpSpPr bwMode="auto">
          <a:xfrm>
            <a:off x="3740944" y="1986220"/>
            <a:ext cx="2205038" cy="1988344"/>
            <a:chOff x="3463411" y="2869197"/>
            <a:chExt cx="2940667" cy="2651760"/>
          </a:xfrm>
        </p:grpSpPr>
        <p:cxnSp>
          <p:nvCxnSpPr>
            <p:cNvPr id="49" name="Straight Connector 48"/>
            <p:cNvCxnSpPr>
              <a:stCxn id="21" idx="6"/>
              <a:endCxn id="28" idx="1"/>
            </p:cNvCxnSpPr>
            <p:nvPr/>
          </p:nvCxnSpPr>
          <p:spPr>
            <a:xfrm>
              <a:off x="3463411" y="3767937"/>
              <a:ext cx="2940667" cy="1051971"/>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1" idx="6"/>
              <a:endCxn id="16" idx="1"/>
            </p:cNvCxnSpPr>
            <p:nvPr/>
          </p:nvCxnSpPr>
          <p:spPr>
            <a:xfrm flipV="1">
              <a:off x="3463411" y="2869197"/>
              <a:ext cx="2034015" cy="8987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1" idx="6"/>
              <a:endCxn id="27" idx="1"/>
            </p:cNvCxnSpPr>
            <p:nvPr/>
          </p:nvCxnSpPr>
          <p:spPr>
            <a:xfrm>
              <a:off x="3463411" y="3767937"/>
              <a:ext cx="1957799" cy="244534"/>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1" idx="6"/>
              <a:endCxn id="26" idx="1"/>
            </p:cNvCxnSpPr>
            <p:nvPr/>
          </p:nvCxnSpPr>
          <p:spPr>
            <a:xfrm flipV="1">
              <a:off x="3463411" y="3550397"/>
              <a:ext cx="2912086" cy="2175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1" idx="6"/>
              <a:endCxn id="29" idx="1"/>
            </p:cNvCxnSpPr>
            <p:nvPr/>
          </p:nvCxnSpPr>
          <p:spPr>
            <a:xfrm>
              <a:off x="3463411" y="3767937"/>
              <a:ext cx="2226142" cy="175302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2" name="Group 72"/>
          <p:cNvGrpSpPr>
            <a:grpSpLocks/>
          </p:cNvGrpSpPr>
          <p:nvPr/>
        </p:nvGrpSpPr>
        <p:grpSpPr bwMode="auto">
          <a:xfrm>
            <a:off x="2939654" y="1982648"/>
            <a:ext cx="2269331" cy="2163366"/>
            <a:chOff x="2395777" y="2864124"/>
            <a:chExt cx="3026306" cy="2885432"/>
          </a:xfrm>
        </p:grpSpPr>
        <p:cxnSp>
          <p:nvCxnSpPr>
            <p:cNvPr id="61" name="Straight Connector 60"/>
            <p:cNvCxnSpPr>
              <a:stCxn id="22" idx="6"/>
              <a:endCxn id="27" idx="1"/>
            </p:cNvCxnSpPr>
            <p:nvPr/>
          </p:nvCxnSpPr>
          <p:spPr>
            <a:xfrm flipV="1">
              <a:off x="3750152" y="4012263"/>
              <a:ext cx="1671931" cy="868646"/>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0" idx="6"/>
              <a:endCxn id="27" idx="1"/>
            </p:cNvCxnSpPr>
            <p:nvPr/>
          </p:nvCxnSpPr>
          <p:spPr>
            <a:xfrm>
              <a:off x="2767317" y="2864124"/>
              <a:ext cx="2654766" cy="1148139"/>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5" idx="6"/>
              <a:endCxn id="27" idx="1"/>
            </p:cNvCxnSpPr>
            <p:nvPr/>
          </p:nvCxnSpPr>
          <p:spPr>
            <a:xfrm flipV="1">
              <a:off x="2965789" y="4012263"/>
              <a:ext cx="2456294" cy="1737293"/>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3" idx="6"/>
              <a:endCxn id="27" idx="1"/>
            </p:cNvCxnSpPr>
            <p:nvPr/>
          </p:nvCxnSpPr>
          <p:spPr>
            <a:xfrm flipV="1">
              <a:off x="2395777" y="4012263"/>
              <a:ext cx="3026306" cy="466878"/>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oup 74"/>
          <p:cNvGrpSpPr/>
          <p:nvPr/>
        </p:nvGrpSpPr>
        <p:grpSpPr>
          <a:xfrm>
            <a:off x="5211607" y="1819736"/>
            <a:ext cx="1600743" cy="2331720"/>
            <a:chOff x="5422083" y="2652251"/>
            <a:chExt cx="2134324" cy="3108960"/>
          </a:xfrm>
          <a:noFill/>
        </p:grpSpPr>
        <p:sp>
          <p:nvSpPr>
            <p:cNvPr id="76" name="Rounded Rectangle 75"/>
            <p:cNvSpPr>
              <a:spLocks/>
            </p:cNvSpPr>
            <p:nvPr/>
          </p:nvSpPr>
          <p:spPr>
            <a:xfrm>
              <a:off x="5499007" y="265225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soda</a:t>
              </a:r>
            </a:p>
          </p:txBody>
        </p:sp>
        <p:sp>
          <p:nvSpPr>
            <p:cNvPr id="77" name="Rounded Rectangle 76"/>
            <p:cNvSpPr>
              <a:spLocks/>
            </p:cNvSpPr>
            <p:nvPr/>
          </p:nvSpPr>
          <p:spPr>
            <a:xfrm>
              <a:off x="6376576" y="3332979"/>
              <a:ext cx="117983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soft drink</a:t>
              </a:r>
            </a:p>
          </p:txBody>
        </p:sp>
        <p:sp>
          <p:nvSpPr>
            <p:cNvPr id="78" name="Rounded Rectangle 77"/>
            <p:cNvSpPr>
              <a:spLocks/>
            </p:cNvSpPr>
            <p:nvPr/>
          </p:nvSpPr>
          <p:spPr>
            <a:xfrm>
              <a:off x="5422083" y="3795251"/>
              <a:ext cx="800214"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pop</a:t>
              </a:r>
            </a:p>
          </p:txBody>
        </p:sp>
        <p:sp>
          <p:nvSpPr>
            <p:cNvPr id="79" name="Rounded Rectangle 78"/>
            <p:cNvSpPr>
              <a:spLocks/>
            </p:cNvSpPr>
            <p:nvPr/>
          </p:nvSpPr>
          <p:spPr>
            <a:xfrm>
              <a:off x="6404078" y="4602971"/>
              <a:ext cx="1152329"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beverage</a:t>
              </a:r>
            </a:p>
          </p:txBody>
        </p:sp>
        <p:sp>
          <p:nvSpPr>
            <p:cNvPr id="80" name="Rounded Rectangle 79"/>
            <p:cNvSpPr>
              <a:spLocks/>
            </p:cNvSpPr>
            <p:nvPr/>
          </p:nvSpPr>
          <p:spPr>
            <a:xfrm>
              <a:off x="5690775" y="530401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Coke</a:t>
              </a:r>
            </a:p>
          </p:txBody>
        </p:sp>
      </p:grpSp>
      <p:sp>
        <p:nvSpPr>
          <p:cNvPr id="2" name="TextBox 1"/>
          <p:cNvSpPr txBox="1"/>
          <p:nvPr/>
        </p:nvSpPr>
        <p:spPr>
          <a:xfrm>
            <a:off x="1771650" y="1200150"/>
            <a:ext cx="4681090" cy="253916"/>
          </a:xfrm>
          <a:prstGeom prst="rect">
            <a:avLst/>
          </a:prstGeom>
          <a:noFill/>
          <a:ln>
            <a:solidFill>
              <a:srgbClr val="FF0000"/>
            </a:solidFill>
          </a:ln>
        </p:spPr>
        <p:txBody>
          <a:bodyPr wrap="none" rtlCol="0">
            <a:spAutoFit/>
          </a:bodyPr>
          <a:lstStyle/>
          <a:p>
            <a:r>
              <a:rPr lang="en-US" sz="1050" dirty="0"/>
              <a:t>Big obstacle: relation between meanings and expressions is not one-to-one</a:t>
            </a:r>
          </a:p>
        </p:txBody>
      </p:sp>
      <p:sp>
        <p:nvSpPr>
          <p:cNvPr id="3" name="TextBox 2"/>
          <p:cNvSpPr txBox="1"/>
          <p:nvPr/>
        </p:nvSpPr>
        <p:spPr>
          <a:xfrm>
            <a:off x="1885950" y="2228850"/>
            <a:ext cx="679994" cy="253916"/>
          </a:xfrm>
          <a:prstGeom prst="rect">
            <a:avLst/>
          </a:prstGeom>
          <a:noFill/>
        </p:spPr>
        <p:txBody>
          <a:bodyPr wrap="none" rtlCol="0">
            <a:spAutoFit/>
          </a:bodyPr>
          <a:lstStyle/>
          <a:p>
            <a:r>
              <a:rPr lang="en-US" sz="1050" dirty="0" err="1"/>
              <a:t>Biebster</a:t>
            </a:r>
            <a:endParaRPr lang="en-US" sz="1050" dirty="0"/>
          </a:p>
        </p:txBody>
      </p:sp>
      <p:pic>
        <p:nvPicPr>
          <p:cNvPr id="4" name="Picture 3"/>
          <p:cNvPicPr>
            <a:picLocks noChangeAspect="1"/>
          </p:cNvPicPr>
          <p:nvPr/>
        </p:nvPicPr>
        <p:blipFill>
          <a:blip r:embed="rId8"/>
          <a:stretch>
            <a:fillRect/>
          </a:stretch>
        </p:blipFill>
        <p:spPr>
          <a:xfrm>
            <a:off x="3371850" y="4286250"/>
            <a:ext cx="1446104" cy="714375"/>
          </a:xfrm>
          <a:prstGeom prst="rect">
            <a:avLst/>
          </a:prstGeom>
        </p:spPr>
      </p:pic>
      <p:cxnSp>
        <p:nvCxnSpPr>
          <p:cNvPr id="6" name="Straight Connector 5"/>
          <p:cNvCxnSpPr>
            <a:stCxn id="29" idx="1"/>
          </p:cNvCxnSpPr>
          <p:nvPr/>
        </p:nvCxnSpPr>
        <p:spPr>
          <a:xfrm flipH="1">
            <a:off x="4686300" y="3983302"/>
            <a:ext cx="723900" cy="417248"/>
          </a:xfrm>
          <a:prstGeom prst="line">
            <a:avLst/>
          </a:prstGeom>
          <a:ln w="6350" cmpd="sng"/>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143500" y="4743450"/>
            <a:ext cx="2472152" cy="253916"/>
          </a:xfrm>
          <a:prstGeom prst="rect">
            <a:avLst/>
          </a:prstGeom>
          <a:noFill/>
          <a:ln>
            <a:solidFill>
              <a:schemeClr val="accent1"/>
            </a:solidFill>
          </a:ln>
        </p:spPr>
        <p:txBody>
          <a:bodyPr wrap="none" rtlCol="0">
            <a:spAutoFit/>
          </a:bodyPr>
          <a:lstStyle/>
          <a:p>
            <a:r>
              <a:rPr lang="en-US" sz="1050" dirty="0"/>
              <a:t>Many expressions, many meanings …</a:t>
            </a:r>
          </a:p>
        </p:txBody>
      </p:sp>
    </p:spTree>
    <p:extLst>
      <p:ext uri="{BB962C8B-B14F-4D97-AF65-F5344CB8AC3E}">
        <p14:creationId xmlns:p14="http://schemas.microsoft.com/office/powerpoint/2010/main" val="418669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4" name="Picture 3">
            <a:extLst>
              <a:ext uri="{FF2B5EF4-FFF2-40B4-BE49-F238E27FC236}">
                <a16:creationId xmlns:a16="http://schemas.microsoft.com/office/drawing/2014/main" id="{09BAF407-6709-9544-8195-9FD5237CA9FF}"/>
              </a:ext>
            </a:extLst>
          </p:cNvPr>
          <p:cNvPicPr>
            <a:picLocks noChangeAspect="1"/>
          </p:cNvPicPr>
          <p:nvPr/>
        </p:nvPicPr>
        <p:blipFill>
          <a:blip r:embed="rId3"/>
          <a:stretch>
            <a:fillRect/>
          </a:stretch>
        </p:blipFill>
        <p:spPr>
          <a:xfrm>
            <a:off x="1309817" y="1329625"/>
            <a:ext cx="6146395" cy="3813875"/>
          </a:xfrm>
          <a:prstGeom prst="rect">
            <a:avLst/>
          </a:prstGeom>
        </p:spPr>
      </p:pic>
      <p:pic>
        <p:nvPicPr>
          <p:cNvPr id="7" name="Picture 6">
            <a:extLst>
              <a:ext uri="{FF2B5EF4-FFF2-40B4-BE49-F238E27FC236}">
                <a16:creationId xmlns:a16="http://schemas.microsoft.com/office/drawing/2014/main" id="{B56495B5-8CC4-9349-A3D1-46EC4A41A3FC}"/>
              </a:ext>
            </a:extLst>
          </p:cNvPr>
          <p:cNvPicPr>
            <a:picLocks noChangeAspect="1"/>
          </p:cNvPicPr>
          <p:nvPr/>
        </p:nvPicPr>
        <p:blipFill>
          <a:blip r:embed="rId4"/>
          <a:stretch>
            <a:fillRect/>
          </a:stretch>
        </p:blipFill>
        <p:spPr>
          <a:xfrm>
            <a:off x="0" y="119942"/>
            <a:ext cx="9144000" cy="1225737"/>
          </a:xfrm>
          <a:prstGeom prst="rect">
            <a:avLst/>
          </a:prstGeom>
        </p:spPr>
      </p:pic>
    </p:spTree>
    <p:extLst>
      <p:ext uri="{BB962C8B-B14F-4D97-AF65-F5344CB8AC3E}">
        <p14:creationId xmlns:p14="http://schemas.microsoft.com/office/powerpoint/2010/main" val="10361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3"/>
          <p:cNvGrpSpPr>
            <a:grpSpLocks/>
          </p:cNvGrpSpPr>
          <p:nvPr/>
        </p:nvGrpSpPr>
        <p:grpSpPr bwMode="auto">
          <a:xfrm>
            <a:off x="2968229" y="3825479"/>
            <a:ext cx="3351609" cy="715565"/>
            <a:chOff x="2434194" y="5100670"/>
            <a:chExt cx="4468263" cy="954340"/>
          </a:xfrm>
        </p:grpSpPr>
        <p:sp>
          <p:nvSpPr>
            <p:cNvPr id="51" name="Rounded Rectangle 50"/>
            <p:cNvSpPr/>
            <p:nvPr/>
          </p:nvSpPr>
          <p:spPr>
            <a:xfrm>
              <a:off x="2434194" y="5688201"/>
              <a:ext cx="490477"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52" name="Rounded Rectangle 51"/>
            <p:cNvSpPr/>
            <p:nvPr/>
          </p:nvSpPr>
          <p:spPr>
            <a:xfrm>
              <a:off x="6400869" y="5688201"/>
              <a:ext cx="501588"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7" name="Straight Connector 66"/>
            <p:cNvCxnSpPr>
              <a:stCxn id="51" idx="0"/>
              <a:endCxn id="55" idx="1"/>
            </p:cNvCxnSpPr>
            <p:nvPr/>
          </p:nvCxnSpPr>
          <p:spPr>
            <a:xfrm rot="5400000" flipH="1" flipV="1">
              <a:off x="2966621" y="4812688"/>
              <a:ext cx="587531" cy="1163494"/>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2" idx="0"/>
              <a:endCxn id="55" idx="3"/>
            </p:cNvCxnSpPr>
            <p:nvPr/>
          </p:nvCxnSpPr>
          <p:spPr>
            <a:xfrm rot="16200000" flipV="1">
              <a:off x="5601547" y="4638085"/>
              <a:ext cx="587531" cy="1512701"/>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grpSp>
      <p:sp>
        <p:nvSpPr>
          <p:cNvPr id="25603" name="Title 1"/>
          <p:cNvSpPr>
            <a:spLocks noGrp="1"/>
          </p:cNvSpPr>
          <p:nvPr>
            <p:ph type="title"/>
          </p:nvPr>
        </p:nvSpPr>
        <p:spPr/>
        <p:txBody>
          <a:bodyPr/>
          <a:lstStyle/>
          <a:p>
            <a:r>
              <a:rPr lang="en-US" dirty="0">
                <a:solidFill>
                  <a:srgbClr val="7030A0"/>
                </a:solidFill>
              </a:rPr>
              <a:t>Syntactic &amp; semantic ambiguity</a:t>
            </a:r>
          </a:p>
        </p:txBody>
      </p:sp>
      <p:pic>
        <p:nvPicPr>
          <p:cNvPr id="25604" name="Picture 5"/>
          <p:cNvPicPr>
            <a:picLocks noChangeAspect="1"/>
          </p:cNvPicPr>
          <p:nvPr/>
        </p:nvPicPr>
        <p:blipFill>
          <a:blip r:embed="rId3"/>
          <a:srcRect/>
          <a:stretch>
            <a:fillRect/>
          </a:stretch>
        </p:blipFill>
        <p:spPr bwMode="auto">
          <a:xfrm>
            <a:off x="5298281" y="1276400"/>
            <a:ext cx="1137048" cy="1488499"/>
          </a:xfrm>
          <a:prstGeom prst="rect">
            <a:avLst/>
          </a:prstGeom>
          <a:noFill/>
          <a:ln w="9525">
            <a:noFill/>
            <a:miter lim="800000"/>
            <a:headEnd/>
            <a:tailEnd/>
          </a:ln>
        </p:spPr>
      </p:pic>
      <p:pic>
        <p:nvPicPr>
          <p:cNvPr id="25605" name="Picture 6"/>
          <p:cNvPicPr>
            <a:picLocks noChangeAspect="1"/>
          </p:cNvPicPr>
          <p:nvPr/>
        </p:nvPicPr>
        <p:blipFill>
          <a:blip r:embed="rId4"/>
          <a:srcRect/>
          <a:stretch>
            <a:fillRect/>
          </a:stretch>
        </p:blipFill>
        <p:spPr bwMode="auto">
          <a:xfrm>
            <a:off x="2383955" y="1396859"/>
            <a:ext cx="1475185" cy="1371600"/>
          </a:xfrm>
          <a:prstGeom prst="rect">
            <a:avLst/>
          </a:prstGeom>
          <a:noFill/>
          <a:ln w="9525">
            <a:noFill/>
            <a:miter lim="800000"/>
            <a:headEnd/>
            <a:tailEnd/>
          </a:ln>
        </p:spPr>
      </p:pic>
      <p:grpSp>
        <p:nvGrpSpPr>
          <p:cNvPr id="8" name="Group 90"/>
          <p:cNvGrpSpPr>
            <a:grpSpLocks/>
          </p:cNvGrpSpPr>
          <p:nvPr/>
        </p:nvGrpSpPr>
        <p:grpSpPr bwMode="auto">
          <a:xfrm>
            <a:off x="2016919" y="2836069"/>
            <a:ext cx="5234690" cy="1457325"/>
            <a:chOff x="1165935" y="3781891"/>
            <a:chExt cx="6979100" cy="1942372"/>
          </a:xfrm>
        </p:grpSpPr>
        <p:grpSp>
          <p:nvGrpSpPr>
            <p:cNvPr id="25621" name="Group 43"/>
            <p:cNvGrpSpPr>
              <a:grpSpLocks/>
            </p:cNvGrpSpPr>
            <p:nvPr/>
          </p:nvGrpSpPr>
          <p:grpSpPr bwMode="auto">
            <a:xfrm>
              <a:off x="1165935" y="4243681"/>
              <a:ext cx="2945473" cy="1478996"/>
              <a:chOff x="1165935" y="4243681"/>
              <a:chExt cx="2945473" cy="1478996"/>
            </a:xfrm>
          </p:grpSpPr>
          <p:cxnSp>
            <p:nvCxnSpPr>
              <p:cNvPr id="9" name="Straight Connector 8"/>
              <p:cNvCxnSpPr/>
              <p:nvPr/>
            </p:nvCxnSpPr>
            <p:spPr>
              <a:xfrm rot="5400000" flipH="1" flipV="1">
                <a:off x="1566790"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V="1">
                <a:off x="1912841"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flipH="1" flipV="1">
                <a:off x="3022427" y="5528260"/>
                <a:ext cx="253905" cy="13492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3370064"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2351034" y="5250541"/>
                <a:ext cx="736324" cy="20794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flipV="1">
                <a:off x="2942263" y="5011712"/>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flipH="1" flipV="1">
                <a:off x="1818465" y="4581603"/>
                <a:ext cx="736324" cy="58098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V="1">
                <a:off x="2594624" y="452929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65935" y="5165673"/>
                <a:ext cx="2945473"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2" name="TextBox 11"/>
              <p:cNvSpPr txBox="1"/>
              <p:nvPr/>
            </p:nvSpPr>
            <p:spPr>
              <a:xfrm>
                <a:off x="1165935" y="4705470"/>
                <a:ext cx="242399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4" name="TextBox 13"/>
              <p:cNvSpPr txBox="1"/>
              <p:nvPr/>
            </p:nvSpPr>
            <p:spPr>
              <a:xfrm>
                <a:off x="1165935" y="4243681"/>
                <a:ext cx="1940995"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nvGrpSpPr>
            <p:cNvPr id="25622" name="Group 44"/>
            <p:cNvGrpSpPr>
              <a:grpSpLocks/>
            </p:cNvGrpSpPr>
            <p:nvPr/>
          </p:nvGrpSpPr>
          <p:grpSpPr bwMode="auto">
            <a:xfrm>
              <a:off x="5116948" y="3781891"/>
              <a:ext cx="3028087" cy="1942372"/>
              <a:chOff x="5116948" y="3781891"/>
              <a:chExt cx="3028087" cy="1942372"/>
            </a:xfrm>
          </p:grpSpPr>
          <p:cxnSp>
            <p:nvCxnSpPr>
              <p:cNvPr id="30" name="Straight Connector 29"/>
              <p:cNvCxnSpPr/>
              <p:nvPr/>
            </p:nvCxnSpPr>
            <p:spPr>
              <a:xfrm rot="5400000" flipH="1" flipV="1">
                <a:off x="7017885"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7364730" y="5527466"/>
                <a:ext cx="253905" cy="13651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H="1" flipV="1">
                <a:off x="5414622" y="5596517"/>
                <a:ext cx="253905"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6430624" y="5252127"/>
                <a:ext cx="736324" cy="20794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V="1">
                <a:off x="7032172" y="5010918"/>
                <a:ext cx="253905" cy="20477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flipH="1" flipV="1">
                <a:off x="5733037" y="4905353"/>
                <a:ext cx="1193353" cy="441294"/>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flipV="1">
                <a:off x="6669453" y="455468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flipH="1" flipV="1">
                <a:off x="5270313" y="4317372"/>
                <a:ext cx="1193353" cy="65241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6200000" flipV="1">
                <a:off x="6312290" y="4072264"/>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37584" y="5167260"/>
                <a:ext cx="3007451"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3" name="TextBox 12"/>
              <p:cNvSpPr txBox="1"/>
              <p:nvPr/>
            </p:nvSpPr>
            <p:spPr>
              <a:xfrm>
                <a:off x="5137584" y="4705470"/>
                <a:ext cx="2597110"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PP</a:t>
                </a:r>
              </a:p>
            </p:txBody>
          </p:sp>
          <p:sp>
            <p:nvSpPr>
              <p:cNvPr id="15" name="TextBox 14"/>
              <p:cNvSpPr txBox="1"/>
              <p:nvPr/>
            </p:nvSpPr>
            <p:spPr>
              <a:xfrm>
                <a:off x="5137584" y="4243681"/>
                <a:ext cx="213547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6" name="TextBox 15"/>
              <p:cNvSpPr txBox="1"/>
              <p:nvPr/>
            </p:nvSpPr>
            <p:spPr>
              <a:xfrm>
                <a:off x="5116948" y="3781891"/>
                <a:ext cx="1652474"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sp>
        <p:nvSpPr>
          <p:cNvPr id="25607" name="TextBox 49"/>
          <p:cNvSpPr txBox="1">
            <a:spLocks noChangeArrowheads="1"/>
          </p:cNvSpPr>
          <p:nvPr/>
        </p:nvSpPr>
        <p:spPr bwMode="auto">
          <a:xfrm>
            <a:off x="6679566" y="4921724"/>
            <a:ext cx="1316386" cy="207749"/>
          </a:xfrm>
          <a:prstGeom prst="rect">
            <a:avLst/>
          </a:prstGeom>
          <a:solidFill>
            <a:schemeClr val="bg1"/>
          </a:solidFill>
          <a:ln w="9525">
            <a:noFill/>
            <a:miter lim="800000"/>
            <a:headEnd/>
            <a:tailEnd/>
          </a:ln>
        </p:spPr>
        <p:txBody>
          <a:bodyPr wrap="none">
            <a:prstTxWarp prst="textNoShape">
              <a:avLst/>
            </a:prstTxWarp>
            <a:spAutoFit/>
          </a:bodyPr>
          <a:lstStyle/>
          <a:p>
            <a:pPr algn="r"/>
            <a:r>
              <a:rPr lang="en-US" sz="750" dirty="0">
                <a:latin typeface="Calibri" pitchFamily="-106" charset="0"/>
              </a:rPr>
              <a:t>photos from </a:t>
            </a:r>
            <a:r>
              <a:rPr lang="en-US" sz="750" dirty="0">
                <a:latin typeface="Calibri" pitchFamily="-106" charset="0"/>
                <a:hlinkClick r:id="rId5"/>
              </a:rPr>
              <a:t>worth1000.com</a:t>
            </a:r>
            <a:endParaRPr lang="en-US" sz="750" dirty="0">
              <a:latin typeface="Calibri" pitchFamily="-106" charset="0"/>
            </a:endParaRPr>
          </a:p>
        </p:txBody>
      </p:sp>
      <p:grpSp>
        <p:nvGrpSpPr>
          <p:cNvPr id="24" name="Group 91"/>
          <p:cNvGrpSpPr>
            <a:grpSpLocks/>
          </p:cNvGrpSpPr>
          <p:nvPr/>
        </p:nvGrpSpPr>
        <p:grpSpPr bwMode="auto">
          <a:xfrm>
            <a:off x="2540794" y="3521869"/>
            <a:ext cx="3402806" cy="1019175"/>
            <a:chOff x="1863657" y="4695900"/>
            <a:chExt cx="4536556" cy="1359110"/>
          </a:xfrm>
        </p:grpSpPr>
        <p:sp>
          <p:nvSpPr>
            <p:cNvPr id="55" name="Rounded Rectangle 54"/>
            <p:cNvSpPr/>
            <p:nvPr/>
          </p:nvSpPr>
          <p:spPr>
            <a:xfrm>
              <a:off x="3841456" y="4695900"/>
              <a:ext cx="1296840" cy="80975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semantic ambiguity</a:t>
              </a:r>
            </a:p>
          </p:txBody>
        </p:sp>
        <p:grpSp>
          <p:nvGrpSpPr>
            <p:cNvPr id="25616" name="Group 84"/>
            <p:cNvGrpSpPr>
              <a:grpSpLocks/>
            </p:cNvGrpSpPr>
            <p:nvPr/>
          </p:nvGrpSpPr>
          <p:grpSpPr bwMode="auto">
            <a:xfrm>
              <a:off x="1863657" y="5100670"/>
              <a:ext cx="4536556" cy="954340"/>
              <a:chOff x="1863657" y="5100670"/>
              <a:chExt cx="4536556" cy="954340"/>
            </a:xfrm>
          </p:grpSpPr>
          <p:sp>
            <p:nvSpPr>
              <p:cNvPr id="48" name="Rounded Rectangle 47"/>
              <p:cNvSpPr/>
              <p:nvPr/>
            </p:nvSpPr>
            <p:spPr>
              <a:xfrm>
                <a:off x="1863657" y="5688242"/>
                <a:ext cx="569848"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47" name="Rounded Rectangle 46"/>
              <p:cNvSpPr/>
              <p:nvPr/>
            </p:nvSpPr>
            <p:spPr>
              <a:xfrm>
                <a:off x="5830366" y="5688242"/>
                <a:ext cx="569847"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3" name="Straight Connector 62"/>
              <p:cNvCxnSpPr>
                <a:stCxn id="48" idx="0"/>
                <a:endCxn id="55" idx="1"/>
              </p:cNvCxnSpPr>
              <p:nvPr/>
            </p:nvCxnSpPr>
            <p:spPr>
              <a:xfrm rot="5400000" flipH="1" flipV="1">
                <a:off x="2701682" y="4548468"/>
                <a:ext cx="587465" cy="1692081"/>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7" idx="0"/>
                <a:endCxn id="55" idx="3"/>
              </p:cNvCxnSpPr>
              <p:nvPr/>
            </p:nvCxnSpPr>
            <p:spPr>
              <a:xfrm rot="16200000" flipV="1">
                <a:off x="5332662" y="4906409"/>
                <a:ext cx="587465" cy="976200"/>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grpSp>
      </p:grpSp>
      <p:grpSp>
        <p:nvGrpSpPr>
          <p:cNvPr id="26" name="Group 89"/>
          <p:cNvGrpSpPr>
            <a:grpSpLocks/>
          </p:cNvGrpSpPr>
          <p:nvPr/>
        </p:nvGrpSpPr>
        <p:grpSpPr bwMode="auto">
          <a:xfrm>
            <a:off x="3431381" y="2684860"/>
            <a:ext cx="2144316" cy="660797"/>
            <a:chOff x="3051388" y="3579953"/>
            <a:chExt cx="2858436" cy="880670"/>
          </a:xfrm>
        </p:grpSpPr>
        <p:sp>
          <p:nvSpPr>
            <p:cNvPr id="86" name="Rounded Rectangle 85"/>
            <p:cNvSpPr/>
            <p:nvPr/>
          </p:nvSpPr>
          <p:spPr>
            <a:xfrm>
              <a:off x="3821150" y="3579953"/>
              <a:ext cx="1296691" cy="809265"/>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syntactic ambiguity</a:t>
              </a:r>
            </a:p>
          </p:txBody>
        </p:sp>
        <p:sp>
          <p:nvSpPr>
            <p:cNvPr id="88" name="Right Arrow 87"/>
            <p:cNvSpPr/>
            <p:nvPr/>
          </p:nvSpPr>
          <p:spPr>
            <a:xfrm rot="19685612" flipH="1">
              <a:off x="3051388"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89" name="Right Arrow 88"/>
            <p:cNvSpPr/>
            <p:nvPr/>
          </p:nvSpPr>
          <p:spPr>
            <a:xfrm rot="1914388">
              <a:off x="5313060"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sp>
        <p:nvSpPr>
          <p:cNvPr id="25610" name="TextBox 4"/>
          <p:cNvSpPr txBox="1">
            <a:spLocks noChangeArrowheads="1"/>
          </p:cNvSpPr>
          <p:nvPr/>
        </p:nvSpPr>
        <p:spPr bwMode="auto">
          <a:xfrm>
            <a:off x="4997054"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5611" name="TextBox 3"/>
          <p:cNvSpPr txBox="1">
            <a:spLocks noChangeArrowheads="1"/>
          </p:cNvSpPr>
          <p:nvPr/>
        </p:nvSpPr>
        <p:spPr bwMode="auto">
          <a:xfrm>
            <a:off x="2016919"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 name="TextBox 1"/>
          <p:cNvSpPr txBox="1"/>
          <p:nvPr/>
        </p:nvSpPr>
        <p:spPr>
          <a:xfrm>
            <a:off x="1167493" y="4645144"/>
            <a:ext cx="4246675" cy="415498"/>
          </a:xfrm>
          <a:prstGeom prst="rect">
            <a:avLst/>
          </a:prstGeom>
          <a:noFill/>
          <a:ln>
            <a:solidFill>
              <a:srgbClr val="4F81BD"/>
            </a:solidFill>
          </a:ln>
        </p:spPr>
        <p:txBody>
          <a:bodyPr wrap="none" rtlCol="0">
            <a:spAutoFit/>
          </a:bodyPr>
          <a:lstStyle/>
          <a:p>
            <a:r>
              <a:rPr lang="en-US" sz="1050" dirty="0"/>
              <a:t>[“like” is a remarkable word: it can be used as a noun, verb, adverb, </a:t>
            </a:r>
          </a:p>
          <a:p>
            <a:r>
              <a:rPr lang="en-US" sz="1050" dirty="0"/>
              <a:t>adjective, preposition, particle, conjunction, or interjection.]</a:t>
            </a:r>
          </a:p>
        </p:txBody>
      </p:sp>
    </p:spTree>
    <p:extLst>
      <p:ext uri="{BB962C8B-B14F-4D97-AF65-F5344CB8AC3E}">
        <p14:creationId xmlns:p14="http://schemas.microsoft.com/office/powerpoint/2010/main" val="393899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8537EE9-4C46-CE4A-B470-3AE38568364C}"/>
              </a:ext>
            </a:extLst>
          </p:cNvPr>
          <p:cNvSpPr>
            <a:spLocks noGrp="1"/>
          </p:cNvSpPr>
          <p:nvPr>
            <p:ph type="sldNum" sz="quarter" idx="12"/>
          </p:nvPr>
        </p:nvSpPr>
        <p:spPr/>
        <p:txBody>
          <a:bodyPr/>
          <a:lstStyle/>
          <a:p>
            <a:fld id="{4C987E38-62FC-D54C-BADB-6E16E69B065E}" type="slidenum">
              <a:rPr lang="en-US" altLang="en-US"/>
              <a:pPr/>
              <a:t>21</a:t>
            </a:fld>
            <a:endParaRPr lang="en-US" altLang="en-US"/>
          </a:p>
        </p:txBody>
      </p:sp>
      <p:sp>
        <p:nvSpPr>
          <p:cNvPr id="221186" name="Rectangle 2">
            <a:extLst>
              <a:ext uri="{FF2B5EF4-FFF2-40B4-BE49-F238E27FC236}">
                <a16:creationId xmlns:a16="http://schemas.microsoft.com/office/drawing/2014/main" id="{EE976DC8-DA14-4E49-A313-F3E08B48273A}"/>
              </a:ext>
            </a:extLst>
          </p:cNvPr>
          <p:cNvSpPr>
            <a:spLocks noGrp="1" noChangeArrowheads="1"/>
          </p:cNvSpPr>
          <p:nvPr>
            <p:ph type="title"/>
          </p:nvPr>
        </p:nvSpPr>
        <p:spPr/>
        <p:txBody>
          <a:bodyPr/>
          <a:lstStyle/>
          <a:p>
            <a:r>
              <a:rPr lang="en-US" altLang="en-US" sz="2700" dirty="0">
                <a:solidFill>
                  <a:srgbClr val="7030A0"/>
                </a:solidFill>
              </a:rPr>
              <a:t>Capturing context and semantics</a:t>
            </a:r>
          </a:p>
        </p:txBody>
      </p:sp>
      <p:sp>
        <p:nvSpPr>
          <p:cNvPr id="221187" name="Rectangle 3">
            <a:extLst>
              <a:ext uri="{FF2B5EF4-FFF2-40B4-BE49-F238E27FC236}">
                <a16:creationId xmlns:a16="http://schemas.microsoft.com/office/drawing/2014/main" id="{E0C99A41-8115-474B-A592-E590B511EBAA}"/>
              </a:ext>
            </a:extLst>
          </p:cNvPr>
          <p:cNvSpPr>
            <a:spLocks noGrp="1" noChangeArrowheads="1"/>
          </p:cNvSpPr>
          <p:nvPr>
            <p:ph type="body" idx="1"/>
          </p:nvPr>
        </p:nvSpPr>
        <p:spPr/>
        <p:txBody>
          <a:bodyPr/>
          <a:lstStyle/>
          <a:p>
            <a:pPr>
              <a:buFontTx/>
              <a:buNone/>
            </a:pPr>
            <a:r>
              <a:rPr lang="en-US" altLang="en-US" dirty="0"/>
              <a:t>General concepts – </a:t>
            </a:r>
          </a:p>
          <a:p>
            <a:endParaRPr lang="en-US" altLang="en-US" i="1" dirty="0"/>
          </a:p>
          <a:p>
            <a:r>
              <a:rPr lang="en-US" altLang="en-US" i="1" dirty="0"/>
              <a:t>Protein, gene, expression, or disease,</a:t>
            </a:r>
            <a:r>
              <a:rPr lang="en-US" altLang="en-US" dirty="0"/>
              <a:t> take on a more </a:t>
            </a:r>
            <a:r>
              <a:rPr lang="en-US" altLang="en-US" i="1" dirty="0"/>
              <a:t>specific meaning</a:t>
            </a:r>
            <a:r>
              <a:rPr lang="en-US" altLang="en-US" dirty="0"/>
              <a:t> when coupled with </a:t>
            </a:r>
            <a:r>
              <a:rPr lang="en-US" altLang="en-US" i="1" dirty="0"/>
              <a:t>contextual</a:t>
            </a:r>
            <a:r>
              <a:rPr lang="en-US" altLang="en-US" dirty="0"/>
              <a:t> information about a </a:t>
            </a:r>
            <a:r>
              <a:rPr lang="en-US" altLang="en-US" i="1" dirty="0"/>
              <a:t>topic</a:t>
            </a:r>
            <a:r>
              <a:rPr lang="en-US" altLang="en-US" dirty="0"/>
              <a:t>. </a:t>
            </a:r>
          </a:p>
          <a:p>
            <a:pPr lvl="1"/>
            <a:r>
              <a:rPr lang="en-US" altLang="en-US" sz="1800" dirty="0"/>
              <a:t> </a:t>
            </a:r>
            <a:r>
              <a:rPr lang="en-US" altLang="en-US" sz="1800" i="1" dirty="0">
                <a:solidFill>
                  <a:srgbClr val="FC1A02"/>
                </a:solidFill>
              </a:rPr>
              <a:t>protein</a:t>
            </a:r>
            <a:r>
              <a:rPr lang="en-US" altLang="en-US" sz="1800" dirty="0"/>
              <a:t> + </a:t>
            </a:r>
            <a:r>
              <a:rPr lang="en-US" altLang="en-US" sz="1800" i="1" dirty="0">
                <a:solidFill>
                  <a:srgbClr val="FC1A02"/>
                </a:solidFill>
              </a:rPr>
              <a:t>chronic wasting disease</a:t>
            </a:r>
            <a:r>
              <a:rPr lang="en-US" altLang="en-US" sz="1800" dirty="0"/>
              <a:t> =&gt; </a:t>
            </a:r>
            <a:r>
              <a:rPr lang="en-US" altLang="en-US" sz="1800" i="1" dirty="0">
                <a:solidFill>
                  <a:srgbClr val="FC1A02"/>
                </a:solidFill>
              </a:rPr>
              <a:t>prion protein</a:t>
            </a:r>
            <a:r>
              <a:rPr lang="en-US" altLang="en-US" sz="1800" i="1" dirty="0"/>
              <a:t>.</a:t>
            </a:r>
            <a:r>
              <a:rPr lang="en-US" altLang="en-US" sz="1800" dirty="0"/>
              <a:t> </a:t>
            </a:r>
          </a:p>
          <a:p>
            <a:pPr lvl="1"/>
            <a:r>
              <a:rPr lang="en-US" altLang="en-US" sz="1800" i="1" dirty="0">
                <a:solidFill>
                  <a:srgbClr val="FC1A02"/>
                </a:solidFill>
              </a:rPr>
              <a:t>progression</a:t>
            </a:r>
            <a:r>
              <a:rPr lang="en-US" altLang="en-US" sz="1800" dirty="0">
                <a:solidFill>
                  <a:srgbClr val="FC1A02"/>
                </a:solidFill>
              </a:rPr>
              <a:t> </a:t>
            </a:r>
            <a:r>
              <a:rPr lang="en-US" altLang="en-US" sz="1800" dirty="0"/>
              <a:t>+</a:t>
            </a:r>
            <a:r>
              <a:rPr lang="en-US" altLang="en-US" sz="1800" dirty="0">
                <a:solidFill>
                  <a:srgbClr val="FC1A02"/>
                </a:solidFill>
              </a:rPr>
              <a:t> </a:t>
            </a:r>
            <a:r>
              <a:rPr lang="en-US" altLang="en-US" sz="1800" i="1" dirty="0">
                <a:solidFill>
                  <a:srgbClr val="FC1A02"/>
                </a:solidFill>
              </a:rPr>
              <a:t>neoplasm</a:t>
            </a:r>
            <a:r>
              <a:rPr lang="en-US" altLang="en-US" sz="1800" dirty="0">
                <a:solidFill>
                  <a:srgbClr val="FC1A02"/>
                </a:solidFill>
              </a:rPr>
              <a:t> </a:t>
            </a:r>
            <a:r>
              <a:rPr lang="en-US" altLang="en-US" sz="1800" dirty="0"/>
              <a:t>=&gt;</a:t>
            </a:r>
            <a:r>
              <a:rPr lang="en-US" altLang="en-US" sz="1800" dirty="0">
                <a:solidFill>
                  <a:srgbClr val="FC1A02"/>
                </a:solidFill>
              </a:rPr>
              <a:t> </a:t>
            </a:r>
            <a:r>
              <a:rPr lang="en-US" altLang="en-US" sz="1800" i="1" dirty="0">
                <a:solidFill>
                  <a:srgbClr val="FC1A02"/>
                </a:solidFill>
              </a:rPr>
              <a:t>tumor progression</a:t>
            </a:r>
            <a:r>
              <a:rPr lang="en-US" altLang="en-US" sz="1800" dirty="0"/>
              <a:t>. </a:t>
            </a:r>
          </a:p>
        </p:txBody>
      </p:sp>
    </p:spTree>
    <p:extLst>
      <p:ext uri="{BB962C8B-B14F-4D97-AF65-F5344CB8AC3E}">
        <p14:creationId xmlns:p14="http://schemas.microsoft.com/office/powerpoint/2010/main" val="1676435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4D256C-44DE-3541-9B2F-2F35ED8DBF2D}"/>
              </a:ext>
            </a:extLst>
          </p:cNvPr>
          <p:cNvSpPr>
            <a:spLocks noGrp="1"/>
          </p:cNvSpPr>
          <p:nvPr>
            <p:ph type="sldNum" sz="quarter" idx="12"/>
          </p:nvPr>
        </p:nvSpPr>
        <p:spPr/>
        <p:txBody>
          <a:bodyPr/>
          <a:lstStyle/>
          <a:p>
            <a:fld id="{A7279762-1F4A-5B4F-AAE8-9DCF955897EA}" type="slidenum">
              <a:rPr lang="en-US" altLang="en-US"/>
              <a:pPr/>
              <a:t>22</a:t>
            </a:fld>
            <a:endParaRPr lang="en-US" altLang="en-US"/>
          </a:p>
        </p:txBody>
      </p:sp>
      <p:sp>
        <p:nvSpPr>
          <p:cNvPr id="419842" name="Rectangle 2">
            <a:extLst>
              <a:ext uri="{FF2B5EF4-FFF2-40B4-BE49-F238E27FC236}">
                <a16:creationId xmlns:a16="http://schemas.microsoft.com/office/drawing/2014/main" id="{C8A180B7-9FF5-B342-8983-4F2D4FB62DFC}"/>
              </a:ext>
            </a:extLst>
          </p:cNvPr>
          <p:cNvSpPr>
            <a:spLocks noGrp="1" noChangeArrowheads="1"/>
          </p:cNvSpPr>
          <p:nvPr>
            <p:ph type="title"/>
          </p:nvPr>
        </p:nvSpPr>
        <p:spPr>
          <a:xfrm>
            <a:off x="202019" y="445025"/>
            <a:ext cx="8819139" cy="572700"/>
          </a:xfrm>
        </p:spPr>
        <p:txBody>
          <a:bodyPr/>
          <a:lstStyle/>
          <a:p>
            <a:r>
              <a:rPr lang="en-US" altLang="en-US" sz="2700" dirty="0">
                <a:solidFill>
                  <a:srgbClr val="7030A0"/>
                </a:solidFill>
              </a:rPr>
              <a:t>We need models that can capture context and semantics</a:t>
            </a:r>
          </a:p>
        </p:txBody>
      </p:sp>
      <p:sp>
        <p:nvSpPr>
          <p:cNvPr id="419843" name="Rectangle 3">
            <a:extLst>
              <a:ext uri="{FF2B5EF4-FFF2-40B4-BE49-F238E27FC236}">
                <a16:creationId xmlns:a16="http://schemas.microsoft.com/office/drawing/2014/main" id="{7DCC5713-5E2D-E247-A409-519C59D59E69}"/>
              </a:ext>
            </a:extLst>
          </p:cNvPr>
          <p:cNvSpPr>
            <a:spLocks noGrp="1" noChangeArrowheads="1"/>
          </p:cNvSpPr>
          <p:nvPr>
            <p:ph type="body" idx="1"/>
          </p:nvPr>
        </p:nvSpPr>
        <p:spPr>
          <a:xfrm>
            <a:off x="311700" y="1311970"/>
            <a:ext cx="8520600" cy="3416400"/>
          </a:xfrm>
        </p:spPr>
        <p:txBody>
          <a:bodyPr/>
          <a:lstStyle/>
          <a:p>
            <a:pPr>
              <a:lnSpc>
                <a:spcPct val="80000"/>
              </a:lnSpc>
              <a:buFontTx/>
              <a:buNone/>
            </a:pPr>
            <a:r>
              <a:rPr lang="en-US" altLang="en-US" dirty="0"/>
              <a:t>Ambiguous terms –</a:t>
            </a:r>
          </a:p>
          <a:p>
            <a:pPr>
              <a:lnSpc>
                <a:spcPct val="80000"/>
              </a:lnSpc>
              <a:buFontTx/>
              <a:buNone/>
            </a:pPr>
            <a:endParaRPr lang="en-US" altLang="en-US" dirty="0"/>
          </a:p>
          <a:p>
            <a:pPr>
              <a:lnSpc>
                <a:spcPct val="80000"/>
              </a:lnSpc>
              <a:buFontTx/>
              <a:buNone/>
            </a:pPr>
            <a:r>
              <a:rPr lang="en-US" altLang="en-US" sz="1500" dirty="0"/>
              <a:t>TREC query: </a:t>
            </a:r>
            <a:r>
              <a:rPr lang="en-US" altLang="en-US" sz="1500" i="1" dirty="0"/>
              <a:t>How to "</a:t>
            </a:r>
            <a:r>
              <a:rPr lang="en-US" altLang="en-US" sz="1500" b="1" i="1" dirty="0"/>
              <a:t>open up cell through "electroporation</a:t>
            </a:r>
            <a:r>
              <a:rPr lang="en-US" altLang="en-US" sz="1500" i="1" dirty="0"/>
              <a:t>," </a:t>
            </a:r>
            <a:r>
              <a:rPr lang="en-US" altLang="en-US" sz="1500" dirty="0"/>
              <a:t>only one distinct concept</a:t>
            </a:r>
            <a:r>
              <a:rPr lang="en-US" altLang="en-US" sz="1500" i="1" dirty="0"/>
              <a:t>: electroporation, </a:t>
            </a:r>
            <a:r>
              <a:rPr lang="en-US" altLang="en-US" sz="1500" dirty="0"/>
              <a:t>as the acronym</a:t>
            </a:r>
            <a:r>
              <a:rPr lang="en-US" altLang="en-US" sz="1500" i="1" dirty="0"/>
              <a:t> EPT</a:t>
            </a:r>
            <a:r>
              <a:rPr lang="en-US" altLang="en-US" sz="1500" dirty="0"/>
              <a:t>, was identified.</a:t>
            </a:r>
          </a:p>
          <a:p>
            <a:pPr>
              <a:lnSpc>
                <a:spcPct val="80000"/>
              </a:lnSpc>
            </a:pPr>
            <a:endParaRPr lang="en-US" altLang="en-US" sz="1500" dirty="0"/>
          </a:p>
          <a:p>
            <a:pPr>
              <a:lnSpc>
                <a:spcPct val="80000"/>
              </a:lnSpc>
              <a:buFontTx/>
              <a:buNone/>
            </a:pPr>
            <a:r>
              <a:rPr lang="en-US" altLang="en-US" sz="1500" dirty="0"/>
              <a:t>Which passage is relevant?</a:t>
            </a:r>
          </a:p>
          <a:p>
            <a:pPr>
              <a:lnSpc>
                <a:spcPct val="80000"/>
              </a:lnSpc>
            </a:pPr>
            <a:r>
              <a:rPr lang="en-US" altLang="en-US" sz="1500" dirty="0"/>
              <a:t>Passage 1: </a:t>
            </a:r>
            <a:r>
              <a:rPr lang="en-US" altLang="en-US" sz="1500" i="1" dirty="0"/>
              <a:t>…malignant potential among endocrine pancreatic tumors (</a:t>
            </a:r>
            <a:r>
              <a:rPr lang="en-US" altLang="en-US" sz="1500" b="1" i="1" dirty="0">
                <a:solidFill>
                  <a:srgbClr val="FC1A02"/>
                </a:solidFill>
              </a:rPr>
              <a:t>EPT</a:t>
            </a:r>
            <a:r>
              <a:rPr lang="en-US" altLang="en-US" sz="1500" i="1" dirty="0"/>
              <a:t>s) varies greatly and can frequently not be predicted using histopathological parameters…</a:t>
            </a:r>
            <a:r>
              <a:rPr lang="en-US" altLang="en-US" sz="1500" dirty="0"/>
              <a:t> </a:t>
            </a:r>
          </a:p>
          <a:p>
            <a:pPr>
              <a:lnSpc>
                <a:spcPct val="80000"/>
              </a:lnSpc>
            </a:pPr>
            <a:endParaRPr lang="en-US" altLang="en-US" sz="1500" dirty="0"/>
          </a:p>
          <a:p>
            <a:pPr>
              <a:lnSpc>
                <a:spcPct val="80000"/>
              </a:lnSpc>
            </a:pPr>
            <a:r>
              <a:rPr lang="en-US" altLang="en-US" sz="1500" dirty="0"/>
              <a:t>Passage 2: </a:t>
            </a:r>
            <a:r>
              <a:rPr lang="en-US" altLang="en-US" sz="1500" i="1" dirty="0"/>
              <a:t>… </a:t>
            </a:r>
            <a:r>
              <a:rPr lang="en-US" altLang="en-US" sz="1500" b="1" i="1" dirty="0">
                <a:solidFill>
                  <a:srgbClr val="FC1A02"/>
                </a:solidFill>
              </a:rPr>
              <a:t>EPT</a:t>
            </a:r>
            <a:r>
              <a:rPr lang="en-US" altLang="en-US" sz="1500" i="1" dirty="0"/>
              <a:t> which uses pulsed electric fields in combination with a chemotherapeutic agent is being developed to treat human pancreatic tumors…</a:t>
            </a:r>
          </a:p>
        </p:txBody>
      </p:sp>
    </p:spTree>
    <p:extLst>
      <p:ext uri="{BB962C8B-B14F-4D97-AF65-F5344CB8AC3E}">
        <p14:creationId xmlns:p14="http://schemas.microsoft.com/office/powerpoint/2010/main" val="376023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CORE NLP TASKS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636263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3420041"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Core Open-source NLP Libraries</a:t>
            </a:r>
            <a:endParaRPr sz="3600" b="1" i="0" u="none" strike="noStrike" cap="none" dirty="0">
              <a:solidFill>
                <a:srgbClr val="7030A0"/>
              </a:solidFill>
              <a:latin typeface="Trebuchet MS"/>
              <a:ea typeface="Trebuchet MS"/>
              <a:cs typeface="Trebuchet MS"/>
              <a:sym typeface="Trebuchet MS"/>
            </a:endParaRPr>
          </a:p>
        </p:txBody>
      </p:sp>
      <p:pic>
        <p:nvPicPr>
          <p:cNvPr id="6146" name="Picture 2">
            <a:extLst>
              <a:ext uri="{FF2B5EF4-FFF2-40B4-BE49-F238E27FC236}">
                <a16:creationId xmlns:a16="http://schemas.microsoft.com/office/drawing/2014/main" id="{7032B577-BD4C-7545-81DD-74572A761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891" y="0"/>
            <a:ext cx="50069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3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Core NLP Features</a:t>
            </a:r>
            <a:br>
              <a:rPr lang="en-US" sz="3600" b="1" i="0" u="none" strike="noStrike" cap="none" dirty="0">
                <a:solidFill>
                  <a:srgbClr val="7030A0"/>
                </a:solidFill>
                <a:latin typeface="Trebuchet MS"/>
                <a:ea typeface="Trebuchet MS"/>
                <a:cs typeface="Trebuchet MS"/>
                <a:sym typeface="Trebuchet MS"/>
              </a:rPr>
            </a:br>
            <a:endParaRPr sz="3600" b="1" i="0" u="none" strike="noStrike" cap="none" dirty="0">
              <a:solidFill>
                <a:srgbClr val="7030A0"/>
              </a:solidFill>
              <a:latin typeface="Trebuchet MS"/>
              <a:ea typeface="Trebuchet MS"/>
              <a:cs typeface="Trebuchet MS"/>
              <a:sym typeface="Trebuchet MS"/>
            </a:endParaRPr>
          </a:p>
        </p:txBody>
      </p:sp>
      <p:pic>
        <p:nvPicPr>
          <p:cNvPr id="6" name="Picture 5">
            <a:extLst>
              <a:ext uri="{FF2B5EF4-FFF2-40B4-BE49-F238E27FC236}">
                <a16:creationId xmlns:a16="http://schemas.microsoft.com/office/drawing/2014/main" id="{FADD2065-8D02-F345-9AB7-EED81C7C73AA}"/>
              </a:ext>
            </a:extLst>
          </p:cNvPr>
          <p:cNvPicPr>
            <a:picLocks noChangeAspect="1"/>
          </p:cNvPicPr>
          <p:nvPr/>
        </p:nvPicPr>
        <p:blipFill>
          <a:blip r:embed="rId3"/>
          <a:stretch>
            <a:fillRect/>
          </a:stretch>
        </p:blipFill>
        <p:spPr>
          <a:xfrm>
            <a:off x="1257928" y="893135"/>
            <a:ext cx="6330943" cy="1449252"/>
          </a:xfrm>
          <a:prstGeom prst="rect">
            <a:avLst/>
          </a:prstGeom>
        </p:spPr>
      </p:pic>
      <p:pic>
        <p:nvPicPr>
          <p:cNvPr id="7" name="Picture 6">
            <a:extLst>
              <a:ext uri="{FF2B5EF4-FFF2-40B4-BE49-F238E27FC236}">
                <a16:creationId xmlns:a16="http://schemas.microsoft.com/office/drawing/2014/main" id="{F0EC4814-2BB1-7C46-8741-27E06A4ABF06}"/>
              </a:ext>
            </a:extLst>
          </p:cNvPr>
          <p:cNvPicPr>
            <a:picLocks noChangeAspect="1"/>
          </p:cNvPicPr>
          <p:nvPr/>
        </p:nvPicPr>
        <p:blipFill>
          <a:blip r:embed="rId4"/>
          <a:stretch>
            <a:fillRect/>
          </a:stretch>
        </p:blipFill>
        <p:spPr>
          <a:xfrm>
            <a:off x="146593" y="2905671"/>
            <a:ext cx="5140693" cy="2147117"/>
          </a:xfrm>
          <a:prstGeom prst="rect">
            <a:avLst/>
          </a:prstGeom>
        </p:spPr>
      </p:pic>
      <p:sp>
        <p:nvSpPr>
          <p:cNvPr id="8" name="TextBox 7">
            <a:extLst>
              <a:ext uri="{FF2B5EF4-FFF2-40B4-BE49-F238E27FC236}">
                <a16:creationId xmlns:a16="http://schemas.microsoft.com/office/drawing/2014/main" id="{7CB80F6C-EB1B-6F43-ACCE-02837B403729}"/>
              </a:ext>
            </a:extLst>
          </p:cNvPr>
          <p:cNvSpPr txBox="1"/>
          <p:nvPr/>
        </p:nvSpPr>
        <p:spPr>
          <a:xfrm>
            <a:off x="5394500" y="2963566"/>
            <a:ext cx="3658374" cy="2031325"/>
          </a:xfrm>
          <a:prstGeom prst="rect">
            <a:avLst/>
          </a:prstGeom>
          <a:noFill/>
          <a:ln>
            <a:solidFill>
              <a:srgbClr val="7030A0"/>
            </a:solidFill>
          </a:ln>
        </p:spPr>
        <p:txBody>
          <a:bodyPr wrap="none" rtlCol="0">
            <a:spAutoFit/>
          </a:bodyPr>
          <a:lstStyle/>
          <a:p>
            <a:r>
              <a:rPr lang="en-US" b="1" dirty="0"/>
              <a:t>Text:</a:t>
            </a:r>
            <a:r>
              <a:rPr lang="en-US" dirty="0"/>
              <a:t> The original word text.</a:t>
            </a:r>
          </a:p>
          <a:p>
            <a:r>
              <a:rPr lang="en-US" b="1" dirty="0"/>
              <a:t>Lemma:</a:t>
            </a:r>
            <a:r>
              <a:rPr lang="en-US" dirty="0"/>
              <a:t> The base form of the word.</a:t>
            </a:r>
          </a:p>
          <a:p>
            <a:r>
              <a:rPr lang="en-US" b="1" dirty="0"/>
              <a:t>POS:</a:t>
            </a:r>
            <a:r>
              <a:rPr lang="en-US" dirty="0"/>
              <a:t> The simple </a:t>
            </a:r>
            <a:r>
              <a:rPr lang="en-US" dirty="0">
                <a:hlinkClick r:id="rId5"/>
              </a:rPr>
              <a:t>UPOS</a:t>
            </a:r>
            <a:r>
              <a:rPr lang="en-US" dirty="0"/>
              <a:t> part-of-speech tag.</a:t>
            </a:r>
          </a:p>
          <a:p>
            <a:r>
              <a:rPr lang="en-US" b="1" dirty="0"/>
              <a:t>Tag:</a:t>
            </a:r>
            <a:r>
              <a:rPr lang="en-US" dirty="0"/>
              <a:t> The detailed part-of-speech tag.</a:t>
            </a:r>
          </a:p>
          <a:p>
            <a:r>
              <a:rPr lang="en-US" b="1" dirty="0"/>
              <a:t>Dep:</a:t>
            </a:r>
            <a:r>
              <a:rPr lang="en-US" dirty="0"/>
              <a:t> Syntactic dependency, relation </a:t>
            </a:r>
          </a:p>
          <a:p>
            <a:r>
              <a:rPr lang="en-US" dirty="0"/>
              <a:t>	between tokens.</a:t>
            </a:r>
          </a:p>
          <a:p>
            <a:r>
              <a:rPr lang="en-US" b="1" dirty="0"/>
              <a:t>Shape:</a:t>
            </a:r>
            <a:r>
              <a:rPr lang="en-US" dirty="0"/>
              <a:t> Capitalization, punctuation, digits.</a:t>
            </a:r>
          </a:p>
          <a:p>
            <a:r>
              <a:rPr lang="en-US" b="1" dirty="0"/>
              <a:t>is alpha:</a:t>
            </a:r>
            <a:r>
              <a:rPr lang="en-US" dirty="0"/>
              <a:t> Is the token an alpha character?</a:t>
            </a:r>
          </a:p>
          <a:p>
            <a:r>
              <a:rPr lang="en-US" b="1" dirty="0"/>
              <a:t>is stop:</a:t>
            </a:r>
            <a:r>
              <a:rPr lang="en-US" dirty="0"/>
              <a:t> Is the token part of a stop list?</a:t>
            </a:r>
          </a:p>
        </p:txBody>
      </p:sp>
      <p:sp>
        <p:nvSpPr>
          <p:cNvPr id="9" name="Rectangle 8">
            <a:extLst>
              <a:ext uri="{FF2B5EF4-FFF2-40B4-BE49-F238E27FC236}">
                <a16:creationId xmlns:a16="http://schemas.microsoft.com/office/drawing/2014/main" id="{A2840CB0-DE59-3048-8B9B-2A8529DC6481}"/>
              </a:ext>
            </a:extLst>
          </p:cNvPr>
          <p:cNvSpPr/>
          <p:nvPr/>
        </p:nvSpPr>
        <p:spPr>
          <a:xfrm>
            <a:off x="1664450" y="2577292"/>
            <a:ext cx="564578" cy="307777"/>
          </a:xfrm>
          <a:prstGeom prst="rect">
            <a:avLst/>
          </a:prstGeom>
        </p:spPr>
        <p:txBody>
          <a:bodyPr wrap="none">
            <a:spAutoFit/>
          </a:bodyPr>
          <a:lstStyle/>
          <a:p>
            <a:r>
              <a:rPr lang="en-US" b="1" dirty="0"/>
              <a:t>POS</a:t>
            </a:r>
            <a:endParaRPr lang="en-US" dirty="0"/>
          </a:p>
        </p:txBody>
      </p:sp>
      <p:sp>
        <p:nvSpPr>
          <p:cNvPr id="10" name="Rectangle 9">
            <a:extLst>
              <a:ext uri="{FF2B5EF4-FFF2-40B4-BE49-F238E27FC236}">
                <a16:creationId xmlns:a16="http://schemas.microsoft.com/office/drawing/2014/main" id="{132468E6-EAAE-214E-9D62-98D4512EAA4E}"/>
              </a:ext>
            </a:extLst>
          </p:cNvPr>
          <p:cNvSpPr/>
          <p:nvPr/>
        </p:nvSpPr>
        <p:spPr>
          <a:xfrm>
            <a:off x="851407" y="2577292"/>
            <a:ext cx="813043" cy="307777"/>
          </a:xfrm>
          <a:prstGeom prst="rect">
            <a:avLst/>
          </a:prstGeom>
        </p:spPr>
        <p:txBody>
          <a:bodyPr wrap="none">
            <a:spAutoFit/>
          </a:bodyPr>
          <a:lstStyle/>
          <a:p>
            <a:r>
              <a:rPr lang="en-US" b="1" dirty="0"/>
              <a:t>Lemma</a:t>
            </a:r>
            <a:endParaRPr lang="en-US" dirty="0"/>
          </a:p>
        </p:txBody>
      </p:sp>
      <p:sp>
        <p:nvSpPr>
          <p:cNvPr id="11" name="Rectangle 10">
            <a:extLst>
              <a:ext uri="{FF2B5EF4-FFF2-40B4-BE49-F238E27FC236}">
                <a16:creationId xmlns:a16="http://schemas.microsoft.com/office/drawing/2014/main" id="{69016684-9DC8-A84D-808C-CBCFD9C1ED1B}"/>
              </a:ext>
            </a:extLst>
          </p:cNvPr>
          <p:cNvSpPr/>
          <p:nvPr/>
        </p:nvSpPr>
        <p:spPr>
          <a:xfrm>
            <a:off x="2145943" y="2577292"/>
            <a:ext cx="502061" cy="307777"/>
          </a:xfrm>
          <a:prstGeom prst="rect">
            <a:avLst/>
          </a:prstGeom>
        </p:spPr>
        <p:txBody>
          <a:bodyPr wrap="none">
            <a:spAutoFit/>
          </a:bodyPr>
          <a:lstStyle/>
          <a:p>
            <a:r>
              <a:rPr lang="en-US" b="1" dirty="0"/>
              <a:t>Tag</a:t>
            </a:r>
            <a:endParaRPr lang="en-US" dirty="0"/>
          </a:p>
        </p:txBody>
      </p:sp>
      <p:sp>
        <p:nvSpPr>
          <p:cNvPr id="12" name="Rectangle 11">
            <a:extLst>
              <a:ext uri="{FF2B5EF4-FFF2-40B4-BE49-F238E27FC236}">
                <a16:creationId xmlns:a16="http://schemas.microsoft.com/office/drawing/2014/main" id="{3F693730-6BE3-BA47-9113-EC595C76A246}"/>
              </a:ext>
            </a:extLst>
          </p:cNvPr>
          <p:cNvSpPr/>
          <p:nvPr/>
        </p:nvSpPr>
        <p:spPr>
          <a:xfrm>
            <a:off x="2555491" y="2577292"/>
            <a:ext cx="522900" cy="307777"/>
          </a:xfrm>
          <a:prstGeom prst="rect">
            <a:avLst/>
          </a:prstGeom>
        </p:spPr>
        <p:txBody>
          <a:bodyPr wrap="none">
            <a:spAutoFit/>
          </a:bodyPr>
          <a:lstStyle/>
          <a:p>
            <a:r>
              <a:rPr lang="en-US" b="1" dirty="0"/>
              <a:t>Dep</a:t>
            </a:r>
            <a:endParaRPr lang="en-US" dirty="0"/>
          </a:p>
        </p:txBody>
      </p:sp>
      <p:sp>
        <p:nvSpPr>
          <p:cNvPr id="13" name="Rectangle 12">
            <a:extLst>
              <a:ext uri="{FF2B5EF4-FFF2-40B4-BE49-F238E27FC236}">
                <a16:creationId xmlns:a16="http://schemas.microsoft.com/office/drawing/2014/main" id="{EABFC968-E8FC-3C49-BBB4-C6BBDA697C26}"/>
              </a:ext>
            </a:extLst>
          </p:cNvPr>
          <p:cNvSpPr/>
          <p:nvPr/>
        </p:nvSpPr>
        <p:spPr>
          <a:xfrm>
            <a:off x="3386049" y="2577292"/>
            <a:ext cx="721672" cy="307777"/>
          </a:xfrm>
          <a:prstGeom prst="rect">
            <a:avLst/>
          </a:prstGeom>
        </p:spPr>
        <p:txBody>
          <a:bodyPr wrap="none">
            <a:spAutoFit/>
          </a:bodyPr>
          <a:lstStyle/>
          <a:p>
            <a:r>
              <a:rPr lang="en-US" b="1" dirty="0"/>
              <a:t>Shape</a:t>
            </a:r>
            <a:endParaRPr lang="en-US" dirty="0"/>
          </a:p>
        </p:txBody>
      </p:sp>
      <p:sp>
        <p:nvSpPr>
          <p:cNvPr id="15" name="Rectangle 14">
            <a:extLst>
              <a:ext uri="{FF2B5EF4-FFF2-40B4-BE49-F238E27FC236}">
                <a16:creationId xmlns:a16="http://schemas.microsoft.com/office/drawing/2014/main" id="{65855F1D-B233-7547-B664-7CE27FD77A64}"/>
              </a:ext>
            </a:extLst>
          </p:cNvPr>
          <p:cNvSpPr/>
          <p:nvPr/>
        </p:nvSpPr>
        <p:spPr>
          <a:xfrm>
            <a:off x="4022858" y="2577292"/>
            <a:ext cx="651140" cy="307777"/>
          </a:xfrm>
          <a:prstGeom prst="rect">
            <a:avLst/>
          </a:prstGeom>
        </p:spPr>
        <p:txBody>
          <a:bodyPr wrap="none">
            <a:spAutoFit/>
          </a:bodyPr>
          <a:lstStyle/>
          <a:p>
            <a:r>
              <a:rPr lang="en-US" b="1" dirty="0"/>
              <a:t>alpha</a:t>
            </a:r>
            <a:endParaRPr lang="en-US" dirty="0"/>
          </a:p>
        </p:txBody>
      </p:sp>
      <p:sp>
        <p:nvSpPr>
          <p:cNvPr id="16" name="Rectangle 15">
            <a:extLst>
              <a:ext uri="{FF2B5EF4-FFF2-40B4-BE49-F238E27FC236}">
                <a16:creationId xmlns:a16="http://schemas.microsoft.com/office/drawing/2014/main" id="{0D2FCDCE-07EA-F14F-84CF-CEBC9A2F6706}"/>
              </a:ext>
            </a:extLst>
          </p:cNvPr>
          <p:cNvSpPr/>
          <p:nvPr/>
        </p:nvSpPr>
        <p:spPr>
          <a:xfrm>
            <a:off x="4581098" y="2577292"/>
            <a:ext cx="561372" cy="307777"/>
          </a:xfrm>
          <a:prstGeom prst="rect">
            <a:avLst/>
          </a:prstGeom>
        </p:spPr>
        <p:txBody>
          <a:bodyPr wrap="none">
            <a:spAutoFit/>
          </a:bodyPr>
          <a:lstStyle/>
          <a:p>
            <a:r>
              <a:rPr lang="en-US" b="1" dirty="0"/>
              <a:t>stop</a:t>
            </a:r>
            <a:endParaRPr lang="en-US" dirty="0"/>
          </a:p>
        </p:txBody>
      </p:sp>
    </p:spTree>
    <p:extLst>
      <p:ext uri="{BB962C8B-B14F-4D97-AF65-F5344CB8AC3E}">
        <p14:creationId xmlns:p14="http://schemas.microsoft.com/office/powerpoint/2010/main" val="464529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77822" y="115007"/>
            <a:ext cx="8998084" cy="572700"/>
          </a:xfrm>
          <a:prstGeom prst="rect">
            <a:avLst/>
          </a:prstGeom>
          <a:noFill/>
          <a:ln>
            <a:noFill/>
          </a:ln>
        </p:spPr>
        <p:txBody>
          <a:bodyPr spcFirstLastPara="1" wrap="square" lIns="91425" tIns="91425" rIns="91425" bIns="91425" anchor="t" anchorCtr="0">
            <a:noAutofit/>
          </a:bodyPr>
          <a:lstStyle/>
          <a:p>
            <a:pPr algn="ctr"/>
            <a:r>
              <a:rPr lang="en-US" b="1" dirty="0">
                <a:solidFill>
                  <a:srgbClr val="7030A0"/>
                </a:solidFill>
                <a:latin typeface="Trebuchet MS"/>
              </a:rPr>
              <a:t>Syntactic dependency, relation between tokens</a:t>
            </a:r>
          </a:p>
        </p:txBody>
      </p:sp>
      <p:pic>
        <p:nvPicPr>
          <p:cNvPr id="3" name="Picture 2">
            <a:extLst>
              <a:ext uri="{FF2B5EF4-FFF2-40B4-BE49-F238E27FC236}">
                <a16:creationId xmlns:a16="http://schemas.microsoft.com/office/drawing/2014/main" id="{61F19A2F-43B5-4E4D-9FF8-999BD701D364}"/>
              </a:ext>
            </a:extLst>
          </p:cNvPr>
          <p:cNvPicPr>
            <a:picLocks noChangeAspect="1"/>
          </p:cNvPicPr>
          <p:nvPr/>
        </p:nvPicPr>
        <p:blipFill>
          <a:blip r:embed="rId3"/>
          <a:stretch>
            <a:fillRect/>
          </a:stretch>
        </p:blipFill>
        <p:spPr>
          <a:xfrm>
            <a:off x="0" y="2674108"/>
            <a:ext cx="9144000" cy="2354385"/>
          </a:xfrm>
          <a:prstGeom prst="rect">
            <a:avLst/>
          </a:prstGeom>
        </p:spPr>
      </p:pic>
      <p:sp>
        <p:nvSpPr>
          <p:cNvPr id="4" name="TextBox 3">
            <a:extLst>
              <a:ext uri="{FF2B5EF4-FFF2-40B4-BE49-F238E27FC236}">
                <a16:creationId xmlns:a16="http://schemas.microsoft.com/office/drawing/2014/main" id="{7C1E70E1-5F68-A044-A907-C00D7DA15137}"/>
              </a:ext>
            </a:extLst>
          </p:cNvPr>
          <p:cNvSpPr txBox="1"/>
          <p:nvPr/>
        </p:nvSpPr>
        <p:spPr>
          <a:xfrm>
            <a:off x="2948799" y="820458"/>
            <a:ext cx="3246402" cy="1169551"/>
          </a:xfrm>
          <a:prstGeom prst="rect">
            <a:avLst/>
          </a:prstGeom>
          <a:noFill/>
          <a:ln>
            <a:solidFill>
              <a:srgbClr val="7030A0"/>
            </a:solidFill>
          </a:ln>
        </p:spPr>
        <p:txBody>
          <a:bodyPr wrap="none" rtlCol="0">
            <a:spAutoFit/>
          </a:bodyPr>
          <a:lstStyle/>
          <a:p>
            <a:r>
              <a:rPr lang="en-US" dirty="0"/>
              <a:t>Helpful for information extraction</a:t>
            </a:r>
          </a:p>
          <a:p>
            <a:pPr marL="285750" indent="-285750">
              <a:buFontTx/>
              <a:buChar char="-"/>
            </a:pPr>
            <a:r>
              <a:rPr lang="en-US" dirty="0"/>
              <a:t>Identify (subject, predicate, object)</a:t>
            </a:r>
          </a:p>
          <a:p>
            <a:pPr marL="285750" indent="-285750">
              <a:buFontTx/>
              <a:buChar char="-"/>
            </a:pPr>
            <a:r>
              <a:rPr lang="en-US" dirty="0"/>
              <a:t>Entity and it’s attributes</a:t>
            </a:r>
          </a:p>
          <a:p>
            <a:pPr marL="285750" indent="-285750">
              <a:buFontTx/>
              <a:buChar char="-"/>
            </a:pPr>
            <a:r>
              <a:rPr lang="en-US" dirty="0"/>
              <a:t>Sentence boundary detection</a:t>
            </a:r>
          </a:p>
          <a:p>
            <a:pPr marL="285750" indent="-285750">
              <a:buFontTx/>
              <a:buChar char="-"/>
            </a:pPr>
            <a:r>
              <a:rPr lang="en-US" dirty="0"/>
              <a:t>Iterate over noun phrases “chunks”</a:t>
            </a:r>
          </a:p>
        </p:txBody>
      </p:sp>
      <p:pic>
        <p:nvPicPr>
          <p:cNvPr id="2" name="Picture 1">
            <a:extLst>
              <a:ext uri="{FF2B5EF4-FFF2-40B4-BE49-F238E27FC236}">
                <a16:creationId xmlns:a16="http://schemas.microsoft.com/office/drawing/2014/main" id="{51B7AA65-A881-CD4B-AE5E-1F4C9005F586}"/>
              </a:ext>
            </a:extLst>
          </p:cNvPr>
          <p:cNvPicPr>
            <a:picLocks noChangeAspect="1"/>
          </p:cNvPicPr>
          <p:nvPr/>
        </p:nvPicPr>
        <p:blipFill>
          <a:blip r:embed="rId4"/>
          <a:stretch>
            <a:fillRect/>
          </a:stretch>
        </p:blipFill>
        <p:spPr>
          <a:xfrm>
            <a:off x="1973949" y="2122760"/>
            <a:ext cx="5298691" cy="995614"/>
          </a:xfrm>
          <a:prstGeom prst="rect">
            <a:avLst/>
          </a:prstGeom>
        </p:spPr>
      </p:pic>
    </p:spTree>
    <p:extLst>
      <p:ext uri="{BB962C8B-B14F-4D97-AF65-F5344CB8AC3E}">
        <p14:creationId xmlns:p14="http://schemas.microsoft.com/office/powerpoint/2010/main" val="48460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5E1E-8382-E24D-82FD-08E05AF1408D}"/>
              </a:ext>
            </a:extLst>
          </p:cNvPr>
          <p:cNvSpPr>
            <a:spLocks noGrp="1"/>
          </p:cNvSpPr>
          <p:nvPr>
            <p:ph type="title"/>
          </p:nvPr>
        </p:nvSpPr>
        <p:spPr>
          <a:xfrm>
            <a:off x="236669" y="200199"/>
            <a:ext cx="2758217" cy="622844"/>
          </a:xfrm>
        </p:spPr>
        <p:txBody>
          <a:bodyPr/>
          <a:lstStyle/>
          <a:p>
            <a:r>
              <a:rPr lang="en-US" b="0" dirty="0">
                <a:solidFill>
                  <a:srgbClr val="7030A0"/>
                </a:solidFill>
              </a:rPr>
              <a:t>Parsing</a:t>
            </a:r>
          </a:p>
        </p:txBody>
      </p:sp>
      <p:pic>
        <p:nvPicPr>
          <p:cNvPr id="7" name="Picture 6">
            <a:extLst>
              <a:ext uri="{FF2B5EF4-FFF2-40B4-BE49-F238E27FC236}">
                <a16:creationId xmlns:a16="http://schemas.microsoft.com/office/drawing/2014/main" id="{623B7F88-4F55-9E49-96B7-BC46BB8BC633}"/>
              </a:ext>
            </a:extLst>
          </p:cNvPr>
          <p:cNvPicPr>
            <a:picLocks noChangeAspect="1"/>
          </p:cNvPicPr>
          <p:nvPr/>
        </p:nvPicPr>
        <p:blipFill>
          <a:blip r:embed="rId3"/>
          <a:stretch>
            <a:fillRect/>
          </a:stretch>
        </p:blipFill>
        <p:spPr>
          <a:xfrm>
            <a:off x="1960462" y="823043"/>
            <a:ext cx="5868251" cy="4034998"/>
          </a:xfrm>
          <a:prstGeom prst="rect">
            <a:avLst/>
          </a:prstGeom>
        </p:spPr>
      </p:pic>
    </p:spTree>
    <p:extLst>
      <p:ext uri="{BB962C8B-B14F-4D97-AF65-F5344CB8AC3E}">
        <p14:creationId xmlns:p14="http://schemas.microsoft.com/office/powerpoint/2010/main" val="1854273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lvl="0" algn="ctr"/>
            <a:r>
              <a:rPr lang="en-US" sz="3600" b="1" dirty="0">
                <a:solidFill>
                  <a:srgbClr val="7030A0"/>
                </a:solidFill>
                <a:latin typeface="Trebuchet MS"/>
                <a:ea typeface="Trebuchet MS"/>
                <a:cs typeface="Trebuchet MS"/>
                <a:sym typeface="Trebuchet MS"/>
              </a:rPr>
              <a:t>Named Entity Recognition</a:t>
            </a:r>
            <a:endParaRPr sz="3600" b="1" i="0" u="none" strike="noStrike" cap="none" dirty="0">
              <a:solidFill>
                <a:srgbClr val="7030A0"/>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D0C4A0F8-25F7-2A4E-8B32-EF7A8092F6CF}"/>
              </a:ext>
            </a:extLst>
          </p:cNvPr>
          <p:cNvSpPr txBox="1"/>
          <p:nvPr/>
        </p:nvSpPr>
        <p:spPr>
          <a:xfrm>
            <a:off x="508000" y="841246"/>
            <a:ext cx="8151446" cy="307777"/>
          </a:xfrm>
          <a:prstGeom prst="rect">
            <a:avLst/>
          </a:prstGeom>
          <a:noFill/>
          <a:ln>
            <a:solidFill>
              <a:srgbClr val="7030A0"/>
            </a:solidFill>
          </a:ln>
        </p:spPr>
        <p:txBody>
          <a:bodyPr wrap="square" rtlCol="0">
            <a:spAutoFit/>
          </a:bodyPr>
          <a:lstStyle/>
          <a:p>
            <a:pPr marL="285750" indent="-285750">
              <a:buFont typeface="Arial" panose="020B0604020202020204" pitchFamily="34" charset="0"/>
              <a:buChar char="•"/>
            </a:pPr>
            <a:r>
              <a:rPr lang="en-US" dirty="0"/>
              <a:t>Identify real world object, for example, person, place, organization, etc.</a:t>
            </a:r>
          </a:p>
        </p:txBody>
      </p:sp>
      <p:pic>
        <p:nvPicPr>
          <p:cNvPr id="4" name="Picture 3">
            <a:extLst>
              <a:ext uri="{FF2B5EF4-FFF2-40B4-BE49-F238E27FC236}">
                <a16:creationId xmlns:a16="http://schemas.microsoft.com/office/drawing/2014/main" id="{E2071ED0-8212-DC46-98FD-1DD4B8105CF7}"/>
              </a:ext>
            </a:extLst>
          </p:cNvPr>
          <p:cNvPicPr>
            <a:picLocks noChangeAspect="1"/>
          </p:cNvPicPr>
          <p:nvPr/>
        </p:nvPicPr>
        <p:blipFill>
          <a:blip r:embed="rId3"/>
          <a:stretch>
            <a:fillRect/>
          </a:stretch>
        </p:blipFill>
        <p:spPr>
          <a:xfrm>
            <a:off x="381866" y="1750065"/>
            <a:ext cx="8380267" cy="3233238"/>
          </a:xfrm>
          <a:prstGeom prst="rect">
            <a:avLst/>
          </a:prstGeom>
        </p:spPr>
      </p:pic>
    </p:spTree>
    <p:extLst>
      <p:ext uri="{BB962C8B-B14F-4D97-AF65-F5344CB8AC3E}">
        <p14:creationId xmlns:p14="http://schemas.microsoft.com/office/powerpoint/2010/main" val="3508702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lvl="0" algn="ctr"/>
            <a:r>
              <a:rPr lang="en-US" sz="3600" b="1" dirty="0">
                <a:solidFill>
                  <a:srgbClr val="7030A0"/>
                </a:solidFill>
                <a:latin typeface="Trebuchet MS"/>
                <a:ea typeface="Trebuchet MS"/>
                <a:cs typeface="Trebuchet MS"/>
                <a:sym typeface="Trebuchet MS"/>
              </a:rPr>
              <a:t>Entity Negation - </a:t>
            </a:r>
            <a:r>
              <a:rPr lang="en-US" sz="3600" b="1" dirty="0" err="1">
                <a:solidFill>
                  <a:srgbClr val="7030A0"/>
                </a:solidFill>
                <a:latin typeface="Trebuchet MS"/>
                <a:ea typeface="Trebuchet MS"/>
                <a:cs typeface="Trebuchet MS"/>
                <a:sym typeface="Trebuchet MS"/>
              </a:rPr>
              <a:t>NegEx</a:t>
            </a:r>
            <a:endParaRPr sz="3600" b="1" i="0" u="none" strike="noStrike" cap="none" dirty="0">
              <a:solidFill>
                <a:srgbClr val="7030A0"/>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D0C4A0F8-25F7-2A4E-8B32-EF7A8092F6CF}"/>
              </a:ext>
            </a:extLst>
          </p:cNvPr>
          <p:cNvSpPr txBox="1"/>
          <p:nvPr/>
        </p:nvSpPr>
        <p:spPr>
          <a:xfrm>
            <a:off x="508000" y="841246"/>
            <a:ext cx="8151446" cy="523220"/>
          </a:xfrm>
          <a:prstGeom prst="rect">
            <a:avLst/>
          </a:prstGeom>
          <a:noFill/>
          <a:ln>
            <a:solidFill>
              <a:srgbClr val="7030A0"/>
            </a:solidFill>
          </a:ln>
        </p:spPr>
        <p:txBody>
          <a:bodyPr wrap="square" rtlCol="0">
            <a:spAutoFit/>
          </a:bodyPr>
          <a:lstStyle/>
          <a:p>
            <a:pPr marL="285750" indent="-285750">
              <a:buFont typeface="Arial" panose="020B0604020202020204" pitchFamily="34" charset="0"/>
              <a:buChar char="•"/>
            </a:pPr>
            <a:r>
              <a:rPr lang="en-US" dirty="0"/>
              <a:t>Import to rule-in/rule-out medical concepts.</a:t>
            </a:r>
          </a:p>
          <a:p>
            <a:pPr marL="285750" indent="-285750">
              <a:buFont typeface="Arial" panose="020B0604020202020204" pitchFamily="34" charset="0"/>
              <a:buChar char="•"/>
            </a:pPr>
            <a:r>
              <a:rPr lang="en-US" dirty="0" err="1"/>
              <a:t>NegEx</a:t>
            </a:r>
            <a:r>
              <a:rPr lang="en-US" dirty="0"/>
              <a:t> – rule-based algorithm, use with named entity model.</a:t>
            </a:r>
          </a:p>
        </p:txBody>
      </p:sp>
      <p:sp>
        <p:nvSpPr>
          <p:cNvPr id="3" name="TextBox 2">
            <a:extLst>
              <a:ext uri="{FF2B5EF4-FFF2-40B4-BE49-F238E27FC236}">
                <a16:creationId xmlns:a16="http://schemas.microsoft.com/office/drawing/2014/main" id="{7A3E9C6A-D1FC-3242-A022-3D03D70633EB}"/>
              </a:ext>
            </a:extLst>
          </p:cNvPr>
          <p:cNvSpPr txBox="1"/>
          <p:nvPr/>
        </p:nvSpPr>
        <p:spPr>
          <a:xfrm>
            <a:off x="2225616" y="4866685"/>
            <a:ext cx="4746812" cy="276999"/>
          </a:xfrm>
          <a:prstGeom prst="rect">
            <a:avLst/>
          </a:prstGeom>
          <a:noFill/>
        </p:spPr>
        <p:txBody>
          <a:bodyPr wrap="none" rtlCol="0">
            <a:spAutoFit/>
          </a:bodyPr>
          <a:lstStyle/>
          <a:p>
            <a:r>
              <a:rPr lang="en-US" sz="1200" dirty="0"/>
              <a:t>http://localhost:8888/notebooks/NLP_KG_2021/</a:t>
            </a:r>
            <a:r>
              <a:rPr lang="en-US" sz="1200" dirty="0" err="1"/>
              <a:t>Scispacy_NE.ipynb</a:t>
            </a:r>
            <a:endParaRPr lang="en-US" sz="1200" dirty="0"/>
          </a:p>
        </p:txBody>
      </p:sp>
      <p:pic>
        <p:nvPicPr>
          <p:cNvPr id="7" name="Picture 6">
            <a:extLst>
              <a:ext uri="{FF2B5EF4-FFF2-40B4-BE49-F238E27FC236}">
                <a16:creationId xmlns:a16="http://schemas.microsoft.com/office/drawing/2014/main" id="{DC901708-9BA8-DA4A-8770-53CB455D7189}"/>
              </a:ext>
            </a:extLst>
          </p:cNvPr>
          <p:cNvPicPr>
            <a:picLocks noChangeAspect="1"/>
          </p:cNvPicPr>
          <p:nvPr/>
        </p:nvPicPr>
        <p:blipFill>
          <a:blip r:embed="rId3"/>
          <a:stretch>
            <a:fillRect/>
          </a:stretch>
        </p:blipFill>
        <p:spPr>
          <a:xfrm>
            <a:off x="1184992" y="1673280"/>
            <a:ext cx="6324670" cy="3062621"/>
          </a:xfrm>
          <a:prstGeom prst="rect">
            <a:avLst/>
          </a:prstGeom>
        </p:spPr>
      </p:pic>
    </p:spTree>
    <p:extLst>
      <p:ext uri="{BB962C8B-B14F-4D97-AF65-F5344CB8AC3E}">
        <p14:creationId xmlns:p14="http://schemas.microsoft.com/office/powerpoint/2010/main" val="116734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15362" name="Picture 2">
            <a:extLst>
              <a:ext uri="{FF2B5EF4-FFF2-40B4-BE49-F238E27FC236}">
                <a16:creationId xmlns:a16="http://schemas.microsoft.com/office/drawing/2014/main" id="{48837818-C5D9-5F46-B5FB-5F29D6629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946150"/>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AD1FCC-7D68-F349-A0D8-F34B1C325837}"/>
              </a:ext>
            </a:extLst>
          </p:cNvPr>
          <p:cNvSpPr txBox="1"/>
          <p:nvPr/>
        </p:nvSpPr>
        <p:spPr>
          <a:xfrm>
            <a:off x="3255940" y="4433778"/>
            <a:ext cx="2670924" cy="523220"/>
          </a:xfrm>
          <a:prstGeom prst="rect">
            <a:avLst/>
          </a:prstGeom>
          <a:noFill/>
        </p:spPr>
        <p:txBody>
          <a:bodyPr wrap="none" rtlCol="0">
            <a:spAutoFit/>
          </a:bodyPr>
          <a:lstStyle/>
          <a:p>
            <a:r>
              <a:rPr lang="en-US" dirty="0"/>
              <a:t>“Van Gogh painting of a beach”</a:t>
            </a:r>
          </a:p>
          <a:p>
            <a:r>
              <a:rPr lang="en-US" dirty="0"/>
              <a:t>Clip-guided diffusion model</a:t>
            </a:r>
          </a:p>
        </p:txBody>
      </p:sp>
    </p:spTree>
    <p:extLst>
      <p:ext uri="{BB962C8B-B14F-4D97-AF65-F5344CB8AC3E}">
        <p14:creationId xmlns:p14="http://schemas.microsoft.com/office/powerpoint/2010/main" val="83929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lvl="0" algn="ctr"/>
            <a:r>
              <a:rPr lang="en-US" sz="3600" b="1" dirty="0">
                <a:solidFill>
                  <a:srgbClr val="7030A0"/>
                </a:solidFill>
                <a:latin typeface="Trebuchet MS"/>
                <a:ea typeface="Trebuchet MS"/>
                <a:cs typeface="Trebuchet MS"/>
                <a:sym typeface="Trebuchet MS"/>
              </a:rPr>
              <a:t>Entity Negation - </a:t>
            </a:r>
            <a:r>
              <a:rPr lang="en-US" sz="3600" b="1" dirty="0" err="1">
                <a:solidFill>
                  <a:srgbClr val="7030A0"/>
                </a:solidFill>
                <a:latin typeface="Trebuchet MS"/>
                <a:ea typeface="Trebuchet MS"/>
                <a:cs typeface="Trebuchet MS"/>
                <a:sym typeface="Trebuchet MS"/>
              </a:rPr>
              <a:t>NegEx</a:t>
            </a:r>
            <a:endParaRPr sz="3600" b="1" i="0" u="none" strike="noStrike" cap="none" dirty="0">
              <a:solidFill>
                <a:srgbClr val="7030A0"/>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D0C4A0F8-25F7-2A4E-8B32-EF7A8092F6CF}"/>
              </a:ext>
            </a:extLst>
          </p:cNvPr>
          <p:cNvSpPr txBox="1"/>
          <p:nvPr/>
        </p:nvSpPr>
        <p:spPr>
          <a:xfrm>
            <a:off x="409850" y="849873"/>
            <a:ext cx="8324300" cy="1169551"/>
          </a:xfrm>
          <a:prstGeom prst="rect">
            <a:avLst/>
          </a:prstGeom>
          <a:noFill/>
          <a:ln>
            <a:solidFill>
              <a:srgbClr val="7030A0"/>
            </a:solidFill>
          </a:ln>
        </p:spPr>
        <p:txBody>
          <a:bodyPr wrap="square" rtlCol="0">
            <a:spAutoFit/>
          </a:bodyPr>
          <a:lstStyle/>
          <a:p>
            <a:r>
              <a:rPr lang="en-US" b="1" dirty="0" err="1"/>
              <a:t>NegEx</a:t>
            </a:r>
            <a:r>
              <a:rPr lang="en-US" b="1" dirty="0"/>
              <a:t> Patterns</a:t>
            </a:r>
          </a:p>
          <a:p>
            <a:pPr marL="285750" indent="-285750">
              <a:buFont typeface="Arial" panose="020B0604020202020204" pitchFamily="34" charset="0"/>
              <a:buChar char="•"/>
            </a:pPr>
            <a:r>
              <a:rPr lang="en-US" b="1" dirty="0" err="1"/>
              <a:t>psuedo_negations</a:t>
            </a:r>
            <a:r>
              <a:rPr lang="en-US" dirty="0"/>
              <a:t> - phrases that are false triggers, ambiguous negations, or double negatives</a:t>
            </a:r>
          </a:p>
          <a:p>
            <a:pPr marL="285750" indent="-285750">
              <a:buFont typeface="Arial" panose="020B0604020202020204" pitchFamily="34" charset="0"/>
              <a:buChar char="•"/>
            </a:pPr>
            <a:r>
              <a:rPr lang="en-US" b="1" dirty="0" err="1"/>
              <a:t>preceding_negations</a:t>
            </a:r>
            <a:r>
              <a:rPr lang="en-US" dirty="0"/>
              <a:t> - negation phrases that precede an entity</a:t>
            </a:r>
          </a:p>
          <a:p>
            <a:pPr marL="285750" indent="-285750">
              <a:buFont typeface="Arial" panose="020B0604020202020204" pitchFamily="34" charset="0"/>
              <a:buChar char="•"/>
            </a:pPr>
            <a:r>
              <a:rPr lang="en-US" b="1" dirty="0" err="1"/>
              <a:t>following_negations</a:t>
            </a:r>
            <a:r>
              <a:rPr lang="en-US" dirty="0"/>
              <a:t> - negation phrases that follow an entity</a:t>
            </a:r>
          </a:p>
          <a:p>
            <a:pPr marL="285750" indent="-285750">
              <a:buFont typeface="Arial" panose="020B0604020202020204" pitchFamily="34" charset="0"/>
              <a:buChar char="•"/>
            </a:pPr>
            <a:r>
              <a:rPr lang="en-US" b="1" dirty="0"/>
              <a:t>termination</a:t>
            </a:r>
            <a:r>
              <a:rPr lang="en-US" dirty="0"/>
              <a:t> - phrases that cut a sentence in parts, for purposes of negation detection (.e.g., "but")</a:t>
            </a:r>
          </a:p>
        </p:txBody>
      </p:sp>
      <p:pic>
        <p:nvPicPr>
          <p:cNvPr id="2" name="Picture 1">
            <a:extLst>
              <a:ext uri="{FF2B5EF4-FFF2-40B4-BE49-F238E27FC236}">
                <a16:creationId xmlns:a16="http://schemas.microsoft.com/office/drawing/2014/main" id="{748238EF-E7D5-6C4F-8BC4-D1EDA7D4469D}"/>
              </a:ext>
            </a:extLst>
          </p:cNvPr>
          <p:cNvPicPr>
            <a:picLocks noChangeAspect="1"/>
          </p:cNvPicPr>
          <p:nvPr/>
        </p:nvPicPr>
        <p:blipFill>
          <a:blip r:embed="rId3"/>
          <a:stretch>
            <a:fillRect/>
          </a:stretch>
        </p:blipFill>
        <p:spPr>
          <a:xfrm>
            <a:off x="1984075" y="2341834"/>
            <a:ext cx="4364128" cy="2694101"/>
          </a:xfrm>
          <a:prstGeom prst="rect">
            <a:avLst/>
          </a:prstGeom>
        </p:spPr>
      </p:pic>
    </p:spTree>
    <p:extLst>
      <p:ext uri="{BB962C8B-B14F-4D97-AF65-F5344CB8AC3E}">
        <p14:creationId xmlns:p14="http://schemas.microsoft.com/office/powerpoint/2010/main" val="2005043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Entity Linking</a:t>
            </a:r>
            <a:endParaRPr sz="3600" b="1" i="0" u="none" strike="noStrike" cap="none" dirty="0">
              <a:solidFill>
                <a:srgbClr val="7030A0"/>
              </a:solidFill>
              <a:latin typeface="Trebuchet MS"/>
              <a:ea typeface="Trebuchet MS"/>
              <a:cs typeface="Trebuchet MS"/>
              <a:sym typeface="Trebuchet MS"/>
            </a:endParaRPr>
          </a:p>
        </p:txBody>
      </p:sp>
      <p:pic>
        <p:nvPicPr>
          <p:cNvPr id="2" name="Picture 1">
            <a:extLst>
              <a:ext uri="{FF2B5EF4-FFF2-40B4-BE49-F238E27FC236}">
                <a16:creationId xmlns:a16="http://schemas.microsoft.com/office/drawing/2014/main" id="{ABDD9C6F-07B5-8640-AE74-28A7EB89D6D3}"/>
              </a:ext>
            </a:extLst>
          </p:cNvPr>
          <p:cNvPicPr>
            <a:picLocks noChangeAspect="1"/>
          </p:cNvPicPr>
          <p:nvPr/>
        </p:nvPicPr>
        <p:blipFill>
          <a:blip r:embed="rId3"/>
          <a:stretch>
            <a:fillRect/>
          </a:stretch>
        </p:blipFill>
        <p:spPr>
          <a:xfrm>
            <a:off x="4697108" y="866100"/>
            <a:ext cx="4318000" cy="3022600"/>
          </a:xfrm>
          <a:prstGeom prst="rect">
            <a:avLst/>
          </a:prstGeom>
        </p:spPr>
      </p:pic>
      <p:pic>
        <p:nvPicPr>
          <p:cNvPr id="3" name="Picture 2">
            <a:extLst>
              <a:ext uri="{FF2B5EF4-FFF2-40B4-BE49-F238E27FC236}">
                <a16:creationId xmlns:a16="http://schemas.microsoft.com/office/drawing/2014/main" id="{D9A24AF9-AF75-5E4B-B6DE-497FAE5BF77A}"/>
              </a:ext>
            </a:extLst>
          </p:cNvPr>
          <p:cNvPicPr>
            <a:picLocks noChangeAspect="1"/>
          </p:cNvPicPr>
          <p:nvPr/>
        </p:nvPicPr>
        <p:blipFill>
          <a:blip r:embed="rId4"/>
          <a:stretch>
            <a:fillRect/>
          </a:stretch>
        </p:blipFill>
        <p:spPr>
          <a:xfrm>
            <a:off x="4684408" y="4159902"/>
            <a:ext cx="4330700" cy="635000"/>
          </a:xfrm>
          <a:prstGeom prst="rect">
            <a:avLst/>
          </a:prstGeom>
        </p:spPr>
      </p:pic>
      <p:pic>
        <p:nvPicPr>
          <p:cNvPr id="5" name="Picture 4">
            <a:extLst>
              <a:ext uri="{FF2B5EF4-FFF2-40B4-BE49-F238E27FC236}">
                <a16:creationId xmlns:a16="http://schemas.microsoft.com/office/drawing/2014/main" id="{2A35C424-AAF8-A14F-82DF-B1F6F10A976C}"/>
              </a:ext>
            </a:extLst>
          </p:cNvPr>
          <p:cNvPicPr>
            <a:picLocks noChangeAspect="1"/>
          </p:cNvPicPr>
          <p:nvPr/>
        </p:nvPicPr>
        <p:blipFill>
          <a:blip r:embed="rId5"/>
          <a:stretch>
            <a:fillRect/>
          </a:stretch>
        </p:blipFill>
        <p:spPr>
          <a:xfrm>
            <a:off x="202254" y="2164336"/>
            <a:ext cx="4432300" cy="1092200"/>
          </a:xfrm>
          <a:prstGeom prst="rect">
            <a:avLst/>
          </a:prstGeom>
        </p:spPr>
      </p:pic>
      <p:sp>
        <p:nvSpPr>
          <p:cNvPr id="9" name="TextBox 8">
            <a:extLst>
              <a:ext uri="{FF2B5EF4-FFF2-40B4-BE49-F238E27FC236}">
                <a16:creationId xmlns:a16="http://schemas.microsoft.com/office/drawing/2014/main" id="{92DE160E-9CEC-5D45-9AA7-7A0D90C30B8A}"/>
              </a:ext>
            </a:extLst>
          </p:cNvPr>
          <p:cNvSpPr txBox="1"/>
          <p:nvPr/>
        </p:nvSpPr>
        <p:spPr>
          <a:xfrm>
            <a:off x="311700" y="841246"/>
            <a:ext cx="4260300" cy="954107"/>
          </a:xfrm>
          <a:prstGeom prst="rect">
            <a:avLst/>
          </a:prstGeom>
          <a:noFill/>
          <a:ln>
            <a:solidFill>
              <a:srgbClr val="7030A0"/>
            </a:solidFill>
          </a:ln>
        </p:spPr>
        <p:txBody>
          <a:bodyPr wrap="square" rtlCol="0">
            <a:spAutoFit/>
          </a:bodyPr>
          <a:lstStyle/>
          <a:p>
            <a:pPr marL="285750" indent="-285750">
              <a:buFont typeface="Arial" panose="020B0604020202020204" pitchFamily="34" charset="0"/>
              <a:buChar char="•"/>
            </a:pPr>
            <a:r>
              <a:rPr lang="en-US" dirty="0"/>
              <a:t>Entity linking is used to ground named entities to a knowledge base with a unique id. </a:t>
            </a:r>
          </a:p>
          <a:p>
            <a:pPr marL="285750" indent="-285750">
              <a:buFont typeface="Arial" panose="020B0604020202020204" pitchFamily="34" charset="0"/>
              <a:buChar char="•"/>
            </a:pPr>
            <a:r>
              <a:rPr lang="en-US" dirty="0"/>
              <a:t>You can create your own knowledge base and rain a new entity linker</a:t>
            </a:r>
          </a:p>
        </p:txBody>
      </p:sp>
      <p:sp>
        <p:nvSpPr>
          <p:cNvPr id="8" name="TextBox 7">
            <a:extLst>
              <a:ext uri="{FF2B5EF4-FFF2-40B4-BE49-F238E27FC236}">
                <a16:creationId xmlns:a16="http://schemas.microsoft.com/office/drawing/2014/main" id="{DE4D6089-0496-0142-A71D-28A75C846EFB}"/>
              </a:ext>
            </a:extLst>
          </p:cNvPr>
          <p:cNvSpPr txBox="1"/>
          <p:nvPr/>
        </p:nvSpPr>
        <p:spPr>
          <a:xfrm>
            <a:off x="1075958" y="3776931"/>
            <a:ext cx="2321469" cy="523220"/>
          </a:xfrm>
          <a:prstGeom prst="rect">
            <a:avLst/>
          </a:prstGeom>
          <a:noFill/>
        </p:spPr>
        <p:txBody>
          <a:bodyPr wrap="none" rtlCol="0">
            <a:spAutoFit/>
          </a:bodyPr>
          <a:lstStyle/>
          <a:p>
            <a:r>
              <a:rPr lang="en-US" dirty="0">
                <a:hlinkClick r:id="rId6"/>
              </a:rPr>
              <a:t>BIO:</a:t>
            </a:r>
          </a:p>
          <a:p>
            <a:r>
              <a:rPr lang="en-US" dirty="0">
                <a:hlinkClick r:id="rId6"/>
              </a:rPr>
              <a:t>http://34.136.131.39:8000/</a:t>
            </a:r>
            <a:r>
              <a:rPr lang="en-US" dirty="0"/>
              <a:t> </a:t>
            </a:r>
          </a:p>
        </p:txBody>
      </p:sp>
    </p:spTree>
    <p:extLst>
      <p:ext uri="{BB962C8B-B14F-4D97-AF65-F5344CB8AC3E}">
        <p14:creationId xmlns:p14="http://schemas.microsoft.com/office/powerpoint/2010/main" val="1898567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NLP APPLICATIONS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020244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NLP APPLICATIONS</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936954"/>
            <a:ext cx="8520600" cy="4000454"/>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b="0" i="0" u="none" strike="noStrike" cap="none" dirty="0">
                <a:solidFill>
                  <a:schemeClr val="dk1"/>
                </a:solidFill>
                <a:latin typeface="Calibri"/>
                <a:ea typeface="Calibri"/>
                <a:cs typeface="Calibri"/>
                <a:sym typeface="Calibri"/>
              </a:rPr>
              <a:t>Patient deidentification</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dk1"/>
                </a:solidFill>
                <a:latin typeface="Calibri"/>
                <a:ea typeface="Calibri"/>
                <a:cs typeface="Calibri"/>
                <a:sym typeface="Calibri"/>
              </a:rPr>
              <a:t>Medical named entity recognition</a:t>
            </a:r>
            <a:endParaRPr lang="en-US" b="0" i="0" u="none" strike="noStrike" cap="none" dirty="0">
              <a:solidFill>
                <a:schemeClr val="dk1"/>
              </a:solidFill>
              <a:latin typeface="Calibri"/>
              <a:ea typeface="Calibri"/>
              <a:cs typeface="Calibri"/>
              <a:sym typeface="Calibri"/>
            </a:endParaRP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dk1"/>
                </a:solidFill>
                <a:latin typeface="Calibri"/>
                <a:ea typeface="Calibri"/>
                <a:cs typeface="Calibri"/>
                <a:sym typeface="Calibri"/>
              </a:rPr>
              <a:t>Information extraction</a:t>
            </a:r>
            <a:r>
              <a:rPr lang="en-US" b="0" i="0" u="none" strike="noStrike" cap="none" dirty="0">
                <a:solidFill>
                  <a:schemeClr val="dk1"/>
                </a:solidFill>
                <a:latin typeface="Calibri"/>
                <a:ea typeface="Calibri"/>
                <a:cs typeface="Calibri"/>
                <a:sym typeface="Calibri"/>
              </a:rPr>
              <a:t>	 </a:t>
            </a:r>
            <a:endParaRPr b="0" i="0" u="none" strike="noStrike" cap="none" dirty="0">
              <a:solidFill>
                <a:schemeClr val="dk2"/>
              </a:solidFill>
              <a:latin typeface="Arial"/>
              <a:ea typeface="Arial"/>
              <a:cs typeface="Arial"/>
              <a:sym typeface="Arial"/>
            </a:endParaRP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tx1"/>
                </a:solidFill>
                <a:latin typeface="Calibri"/>
                <a:ea typeface="Calibri"/>
                <a:cs typeface="Calibri"/>
                <a:sym typeface="Calibri"/>
              </a:rPr>
              <a:t>Text c</a:t>
            </a:r>
            <a:r>
              <a:rPr lang="en-US" b="0" i="0" u="none" strike="noStrike" cap="none" dirty="0">
                <a:solidFill>
                  <a:schemeClr val="tx1"/>
                </a:solidFill>
                <a:latin typeface="Calibri"/>
                <a:ea typeface="Calibri"/>
                <a:cs typeface="Calibri"/>
                <a:sym typeface="Calibri"/>
              </a:rPr>
              <a:t>lassification, topic modeling, s</a:t>
            </a:r>
            <a:r>
              <a:rPr lang="en-US" dirty="0">
                <a:solidFill>
                  <a:schemeClr val="tx1"/>
                </a:solidFill>
                <a:latin typeface="Calibri"/>
                <a:ea typeface="Calibri"/>
                <a:cs typeface="Calibri"/>
                <a:sym typeface="Calibri"/>
              </a:rPr>
              <a:t>entiment analysis </a:t>
            </a:r>
            <a:endParaRPr lang="en-US" b="0" i="0" u="none" strike="noStrike" cap="none" dirty="0">
              <a:solidFill>
                <a:schemeClr val="dk1"/>
              </a:solidFill>
              <a:latin typeface="Calibri"/>
              <a:ea typeface="Calibri"/>
              <a:cs typeface="Calibri"/>
              <a:sym typeface="Calibri"/>
            </a:endParaRP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dk1"/>
                </a:solidFill>
                <a:latin typeface="Calibri"/>
                <a:cs typeface="Calibri"/>
                <a:sym typeface="Calibri"/>
              </a:rPr>
              <a:t>Named entity recognition</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b="0" i="0" u="none" strike="noStrike" cap="none" dirty="0">
                <a:solidFill>
                  <a:schemeClr val="dk1"/>
                </a:solidFill>
                <a:latin typeface="Calibri"/>
                <a:ea typeface="Calibri"/>
                <a:cs typeface="Calibri"/>
                <a:sym typeface="Calibri"/>
              </a:rPr>
              <a:t>Machine </a:t>
            </a:r>
            <a:r>
              <a:rPr lang="en-US" b="0" i="0" u="none" strike="noStrike" cap="none" dirty="0">
                <a:solidFill>
                  <a:schemeClr val="tx1"/>
                </a:solidFill>
                <a:latin typeface="Calibri"/>
                <a:ea typeface="Calibri"/>
                <a:cs typeface="Calibri"/>
                <a:sym typeface="Calibri"/>
              </a:rPr>
              <a:t>translation</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tx1"/>
                </a:solidFill>
                <a:latin typeface="Calibri"/>
                <a:ea typeface="Calibri"/>
                <a:cs typeface="Calibri"/>
                <a:sym typeface="Calibri"/>
              </a:rPr>
              <a:t>Stylistics</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b="0" i="0" u="none" strike="noStrike" cap="none" dirty="0">
                <a:solidFill>
                  <a:schemeClr val="tx1"/>
                </a:solidFill>
                <a:latin typeface="Calibri"/>
                <a:cs typeface="Calibri"/>
                <a:sym typeface="Calibri"/>
              </a:rPr>
              <a:t>Speech recognition</a:t>
            </a:r>
            <a:endParaRPr b="0" i="0" u="none" strike="noStrike" cap="none" dirty="0">
              <a:solidFill>
                <a:schemeClr val="tx1"/>
              </a:solidFill>
              <a:sym typeface="Arial"/>
            </a:endParaRP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dk1"/>
                </a:solidFill>
                <a:latin typeface="Calibri"/>
                <a:ea typeface="Calibri"/>
                <a:cs typeface="Calibri"/>
                <a:sym typeface="Calibri"/>
              </a:rPr>
              <a:t>Q</a:t>
            </a:r>
            <a:r>
              <a:rPr lang="en-US" b="0" i="0" u="none" strike="noStrike" cap="none" dirty="0">
                <a:solidFill>
                  <a:schemeClr val="dk1"/>
                </a:solidFill>
                <a:latin typeface="Calibri"/>
                <a:ea typeface="Calibri"/>
                <a:cs typeface="Calibri"/>
                <a:sym typeface="Calibri"/>
              </a:rPr>
              <a:t>uestion answering, intelligent agents, dialog systems </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b="0" i="0" u="none" strike="noStrike" cap="none" dirty="0">
                <a:solidFill>
                  <a:schemeClr val="dk1"/>
                </a:solidFill>
                <a:latin typeface="Calibri"/>
                <a:ea typeface="Calibri"/>
                <a:cs typeface="Calibri"/>
                <a:sym typeface="Calibri"/>
              </a:rPr>
              <a:t>Much more...</a:t>
            </a:r>
            <a:endParaRPr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1023737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6518C8-263D-FA48-B1D5-3C3D12A20835}"/>
              </a:ext>
            </a:extLst>
          </p:cNvPr>
          <p:cNvPicPr>
            <a:picLocks noChangeAspect="1"/>
          </p:cNvPicPr>
          <p:nvPr/>
        </p:nvPicPr>
        <p:blipFill>
          <a:blip r:embed="rId3"/>
          <a:stretch>
            <a:fillRect/>
          </a:stretch>
        </p:blipFill>
        <p:spPr>
          <a:xfrm>
            <a:off x="418433" y="0"/>
            <a:ext cx="8307134" cy="5143500"/>
          </a:xfrm>
          <a:prstGeom prst="rect">
            <a:avLst/>
          </a:prstGeom>
        </p:spPr>
      </p:pic>
      <p:sp>
        <p:nvSpPr>
          <p:cNvPr id="3" name="TextBox 2">
            <a:extLst>
              <a:ext uri="{FF2B5EF4-FFF2-40B4-BE49-F238E27FC236}">
                <a16:creationId xmlns:a16="http://schemas.microsoft.com/office/drawing/2014/main" id="{BF6F3D3A-14F4-4641-BA18-0F1FA2AFD96B}"/>
              </a:ext>
            </a:extLst>
          </p:cNvPr>
          <p:cNvSpPr txBox="1"/>
          <p:nvPr/>
        </p:nvSpPr>
        <p:spPr>
          <a:xfrm>
            <a:off x="6462544" y="774630"/>
            <a:ext cx="1898277" cy="253916"/>
          </a:xfrm>
          <a:prstGeom prst="rect">
            <a:avLst/>
          </a:prstGeom>
          <a:noFill/>
        </p:spPr>
        <p:txBody>
          <a:bodyPr wrap="none" rtlCol="0">
            <a:spAutoFit/>
          </a:bodyPr>
          <a:lstStyle/>
          <a:p>
            <a:r>
              <a:rPr lang="en-US" sz="1050" dirty="0">
                <a:hlinkClick r:id="rId4"/>
              </a:rPr>
              <a:t>https://cis.ctsi.mcw.edu/deid/</a:t>
            </a:r>
            <a:endParaRPr lang="en-US" sz="1050" dirty="0"/>
          </a:p>
        </p:txBody>
      </p:sp>
    </p:spTree>
    <p:extLst>
      <p:ext uri="{BB962C8B-B14F-4D97-AF65-F5344CB8AC3E}">
        <p14:creationId xmlns:p14="http://schemas.microsoft.com/office/powerpoint/2010/main" val="2798323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7375" y="0"/>
            <a:ext cx="5422013" cy="5143500"/>
          </a:xfrm>
          <a:prstGeom prst="rect">
            <a:avLst/>
          </a:prstGeom>
        </p:spPr>
      </p:pic>
      <p:sp>
        <p:nvSpPr>
          <p:cNvPr id="5" name="Rectangle 4"/>
          <p:cNvSpPr/>
          <p:nvPr/>
        </p:nvSpPr>
        <p:spPr>
          <a:xfrm>
            <a:off x="5543551" y="457200"/>
            <a:ext cx="1822935" cy="415498"/>
          </a:xfrm>
          <a:prstGeom prst="rect">
            <a:avLst/>
          </a:prstGeom>
        </p:spPr>
        <p:txBody>
          <a:bodyPr wrap="none">
            <a:spAutoFit/>
          </a:bodyPr>
          <a:lstStyle/>
          <a:p>
            <a:r>
              <a:rPr lang="en-US" sz="1050" dirty="0">
                <a:hlinkClick r:id="rId4"/>
              </a:rPr>
              <a:t>https://cis.ctsi.mcw.edu/nlp/</a:t>
            </a:r>
            <a:endParaRPr lang="en-US" sz="1050" dirty="0"/>
          </a:p>
          <a:p>
            <a:endParaRPr lang="en-US" sz="1050" dirty="0"/>
          </a:p>
        </p:txBody>
      </p:sp>
      <p:sp>
        <p:nvSpPr>
          <p:cNvPr id="2" name="TextBox 1">
            <a:extLst>
              <a:ext uri="{FF2B5EF4-FFF2-40B4-BE49-F238E27FC236}">
                <a16:creationId xmlns:a16="http://schemas.microsoft.com/office/drawing/2014/main" id="{491EF57E-4D35-D74B-AC6E-041F38964013}"/>
              </a:ext>
            </a:extLst>
          </p:cNvPr>
          <p:cNvSpPr txBox="1"/>
          <p:nvPr/>
        </p:nvSpPr>
        <p:spPr>
          <a:xfrm>
            <a:off x="89231" y="611088"/>
            <a:ext cx="1688283" cy="523220"/>
          </a:xfrm>
          <a:prstGeom prst="rect">
            <a:avLst/>
          </a:prstGeom>
          <a:noFill/>
        </p:spPr>
        <p:txBody>
          <a:bodyPr wrap="none" rtlCol="0">
            <a:spAutoFit/>
          </a:bodyPr>
          <a:lstStyle/>
          <a:p>
            <a:r>
              <a:rPr lang="en-US" dirty="0"/>
              <a:t>Clinical Named</a:t>
            </a:r>
          </a:p>
          <a:p>
            <a:r>
              <a:rPr lang="en-US" dirty="0"/>
              <a:t>Entity Identification</a:t>
            </a:r>
          </a:p>
        </p:txBody>
      </p:sp>
    </p:spTree>
    <p:extLst>
      <p:ext uri="{BB962C8B-B14F-4D97-AF65-F5344CB8AC3E}">
        <p14:creationId xmlns:p14="http://schemas.microsoft.com/office/powerpoint/2010/main" val="3370733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7030A0"/>
                </a:solidFill>
              </a:rPr>
              <a:t>Search driven discovery: aggregating statistics from named entities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42600" y="1316116"/>
            <a:ext cx="6010319" cy="3491476"/>
          </a:xfrm>
          <a:prstGeom prst="rect">
            <a:avLst/>
          </a:prstGeom>
          <a:noFill/>
          <a:ln>
            <a:noFill/>
          </a:ln>
        </p:spPr>
      </p:pic>
    </p:spTree>
    <p:extLst>
      <p:ext uri="{BB962C8B-B14F-4D97-AF65-F5344CB8AC3E}">
        <p14:creationId xmlns:p14="http://schemas.microsoft.com/office/powerpoint/2010/main" val="369742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Information Extraction</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8520600" cy="3416400"/>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Rule based: Regular expressions</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Named entity recognition, dependency grammar</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Combine NER + relation extraction in large model (BERT or similar)</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Search (reverse search)</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Question answering</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Arial"/>
                <a:cs typeface="Calibri"/>
                <a:sym typeface="Calibri"/>
              </a:rPr>
              <a:t>Dependency parsing for relation</a:t>
            </a:r>
          </a:p>
        </p:txBody>
      </p:sp>
    </p:spTree>
    <p:extLst>
      <p:ext uri="{BB962C8B-B14F-4D97-AF65-F5344CB8AC3E}">
        <p14:creationId xmlns:p14="http://schemas.microsoft.com/office/powerpoint/2010/main" val="2446967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5DFD-B2F8-B44B-82C4-F91642089775}"/>
              </a:ext>
            </a:extLst>
          </p:cNvPr>
          <p:cNvSpPr>
            <a:spLocks noGrp="1"/>
          </p:cNvSpPr>
          <p:nvPr>
            <p:ph type="title"/>
          </p:nvPr>
        </p:nvSpPr>
        <p:spPr>
          <a:xfrm>
            <a:off x="623777" y="152764"/>
            <a:ext cx="8305800" cy="994172"/>
          </a:xfrm>
        </p:spPr>
        <p:txBody>
          <a:bodyPr>
            <a:noAutofit/>
          </a:bodyPr>
          <a:lstStyle/>
          <a:p>
            <a:r>
              <a:rPr lang="en-US" sz="2400" dirty="0">
                <a:solidFill>
                  <a:srgbClr val="7030A0"/>
                </a:solidFill>
              </a:rPr>
              <a:t>Prologue – Medical Record Machine “Translation”</a:t>
            </a:r>
            <a:br>
              <a:rPr lang="en-US" sz="2400" dirty="0">
                <a:solidFill>
                  <a:srgbClr val="7030A0"/>
                </a:solidFill>
              </a:rPr>
            </a:br>
            <a:r>
              <a:rPr lang="en-US" sz="1800" dirty="0">
                <a:solidFill>
                  <a:srgbClr val="7030A0"/>
                </a:solidFill>
              </a:rPr>
              <a:t>- work with Bradley Crotty, MD</a:t>
            </a:r>
          </a:p>
        </p:txBody>
      </p:sp>
      <p:sp>
        <p:nvSpPr>
          <p:cNvPr id="3" name="Content Placeholder 2">
            <a:extLst>
              <a:ext uri="{FF2B5EF4-FFF2-40B4-BE49-F238E27FC236}">
                <a16:creationId xmlns:a16="http://schemas.microsoft.com/office/drawing/2014/main" id="{F3770C32-C94C-454F-A653-E19F37273BE3}"/>
              </a:ext>
            </a:extLst>
          </p:cNvPr>
          <p:cNvSpPr>
            <a:spLocks noGrp="1"/>
          </p:cNvSpPr>
          <p:nvPr>
            <p:ph idx="1"/>
          </p:nvPr>
        </p:nvSpPr>
        <p:spPr>
          <a:xfrm>
            <a:off x="284535" y="883364"/>
            <a:ext cx="3943350" cy="3610286"/>
          </a:xfrm>
        </p:spPr>
        <p:txBody>
          <a:bodyPr>
            <a:noAutofit/>
          </a:bodyPr>
          <a:lstStyle/>
          <a:p>
            <a:pPr marL="0" indent="0">
              <a:buNone/>
            </a:pPr>
            <a:r>
              <a:rPr lang="en-US" sz="800" dirty="0"/>
              <a:t>COLONOSCOPY Procedure Note. Date of Procedure: [1_21_2016]. Primary Physician: [PERSON] [PERSON] [PERSON], MD. Attending Physician: [PERSON] [PERSON], MD. </a:t>
            </a:r>
            <a:r>
              <a:rPr lang="en-US" sz="800" dirty="0" err="1"/>
              <a:t>Fellow:None</a:t>
            </a:r>
            <a:r>
              <a:rPr lang="en-US" sz="800" dirty="0"/>
              <a:t>. Indications: Colon cancer screening for family history of colon cancer Colon cancer screening for family history of polyps.. Previous COLONOSCOPY: Yes. Date: [8_16_2007]. Medications Administered: Agents given by the anesthesia service during MAC. Procedure Details: The patient was placed in the left lateral position and monitored continuously with ECG tracing, pulse oximetry monitoring and direct observations. Medications were administered incrementally over the course of the procedure to achieve an adequate level of moderate sedation. After anorectal examination was performed, the Olympus CF H180 was inserted into the rectum and advanced under direct vision to the terminal ileum. The procedure was considered not difficult. During withdrawal examination, the final quality of the prep was good.. Bowel Prep Scale Right Colon: Grade 2 (minor amount of residual staining, small fragments of stool, and/or opaque liquid, but mucosa of colon segment is seen well) . Bowel Prep Scale for Transverse Colon: Grade 3 (entire mucosa of colon segment seen well, with no residual staining, small fragments of stool, or opaque liquid) . Bowel Prep Scale for Left Colon: Grade 2 (minor amount of residual staining, small fragments of stool, and/or opaque liquid, but mucosa of colon segment is seen well) Additional rinsing and suctioning (600 ml) were necessary to obtain adequate views. A careful inspection was made as the colonoscope was withdrawn, which did include a retroflexed evaluation of the rectum. Findings and interventions are described below. Appropriate photo documentation was obtained. Overall [PATIENT] L [PATIENT] did tolerate the procedure well, without undue discomfort, hypotension or desaturation. At the completion of the procedure she was transferred from the endoscopy suite to be recovered in the FSC observation area per protocol and was discharged when criteria was met. After adequate recovery from sedation, she was discharged to home, with appropriate plans for follow up in place. Scope in time: 0741 Cecum reached time: 0747. Scope out time: 0759. Findings:. Findings for the Anorectal: No mass. Findings for the Terminal Ileum: Normal </a:t>
            </a:r>
            <a:r>
              <a:rPr lang="en-US" sz="800" dirty="0" err="1"/>
              <a:t>ileal</a:t>
            </a:r>
            <a:r>
              <a:rPr lang="en-US" sz="800" dirty="0"/>
              <a:t> mucosa. Findings for the Cecum: Normal mucosa. Findings for the Ascending Colon: Normal mucosa. Findings for the Transverse Colon: 1 polyp 2 mm in size, sessile, removed by cold biopsy and sent for pathology. Findings for the Descending Colon: Normal mucosa. Findings for the Sigmoid Colon: Normal mucosa. Findings for the Rectum: 2 polyps 4 mm in size, sessile, removed by hot biopsy and sent for pathology Hypertrophied anal </a:t>
            </a:r>
            <a:r>
              <a:rPr lang="en-US" sz="800" dirty="0" err="1"/>
              <a:t>PAPillae</a:t>
            </a:r>
            <a:r>
              <a:rPr lang="en-US" sz="800" dirty="0"/>
              <a:t> Small anal fissure. Interventions: 1 polyp removed by cold biopsy 2 polyps removed by hot biopsy. Complications: None. Adverse Events: No. Impression: 1. Multiple, 3 colon polyps, removed by cold biopsy and hot biopsy and sent for pathology 2. Family history of colon cancer 3. Family history of polyps 4. Hypertrophied anal </a:t>
            </a:r>
            <a:r>
              <a:rPr lang="en-US" sz="800" dirty="0" err="1"/>
              <a:t>PAPillae</a:t>
            </a:r>
            <a:r>
              <a:rPr lang="en-US" sz="800" dirty="0"/>
              <a:t> 5. Anal fissure 6. Otherwise normal COLONOSCOPY to the terminal ileum. Recommendations: ? Avoid aspirin and NSAIDs for 14 days ? Await pathology results ?. Dietary recommendations: High fiber diet. ? </a:t>
            </a:r>
            <a:r>
              <a:rPr lang="en-US" sz="800" dirty="0" err="1"/>
              <a:t>Anusol</a:t>
            </a:r>
            <a:r>
              <a:rPr lang="en-US" sz="800" dirty="0"/>
              <a:t> HC or similar ointment for discomfort form anal fissure/</a:t>
            </a:r>
            <a:r>
              <a:rPr lang="en-US" sz="800" dirty="0" err="1"/>
              <a:t>PAPillitis</a:t>
            </a:r>
            <a:r>
              <a:rPr lang="en-US" sz="800" dirty="0"/>
              <a:t> ?. Repeat COLONOSCOPY in 5 years ? For the patient's next COLONOSCOPY, a 4 liter, split dose prep should be used. In addition, the patient should start a low residue diet two days before the exam and be on a clear liquid diet the day before the exam. ? Would use large caliber colonoscope ? Follow up with primary care physician. Histopathologic Diagnosis: A. Transverse colon polyp, polypectomy: ? Tubular adenoma. B. Rectal polyps, polypectomy: ? Tubular adenoma (x1). ? Hyperplastic polyp (x1).. Qualify for GI Quality project: Yes #@Screening@# Extent of Examination: #@Complete@# Pathology: #@Adenomatous change@# Appendiceal orifice Ileum Rectal polyp Rectal polyp Anal </a:t>
            </a:r>
            <a:r>
              <a:rPr lang="en-US" sz="800" dirty="0" err="1"/>
              <a:t>PAPillitis</a:t>
            </a:r>
            <a:r>
              <a:rPr lang="en-US" sz="800" dirty="0"/>
              <a:t> and small fissure @ 6 o'clock [PERSON] [PERSON] [PERSON], MD, FACP</a:t>
            </a:r>
          </a:p>
        </p:txBody>
      </p:sp>
      <p:sp>
        <p:nvSpPr>
          <p:cNvPr id="4" name="Content Placeholder 2">
            <a:extLst>
              <a:ext uri="{FF2B5EF4-FFF2-40B4-BE49-F238E27FC236}">
                <a16:creationId xmlns:a16="http://schemas.microsoft.com/office/drawing/2014/main" id="{1DDB6B46-45C2-F24B-B595-F5A980398B55}"/>
              </a:ext>
            </a:extLst>
          </p:cNvPr>
          <p:cNvSpPr txBox="1">
            <a:spLocks/>
          </p:cNvSpPr>
          <p:nvPr/>
        </p:nvSpPr>
        <p:spPr>
          <a:xfrm>
            <a:off x="4868673" y="883364"/>
            <a:ext cx="3943350" cy="361028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b="1" dirty="0"/>
              <a:t>Translation</a:t>
            </a:r>
            <a:endParaRPr lang="en-US" sz="1050" dirty="0"/>
          </a:p>
          <a:p>
            <a:pPr marL="0" indent="0">
              <a:buNone/>
            </a:pPr>
            <a:br>
              <a:rPr lang="en-US" sz="1050" dirty="0"/>
            </a:br>
            <a:r>
              <a:rPr lang="en-US" sz="1050" dirty="0"/>
              <a:t>Date of procedure: </a:t>
            </a:r>
          </a:p>
          <a:p>
            <a:pPr fontAlgn="base"/>
            <a:r>
              <a:rPr lang="en-US" sz="1050" dirty="0"/>
              <a:t>1_21_2016</a:t>
            </a:r>
          </a:p>
          <a:p>
            <a:pPr marL="0" indent="0">
              <a:buNone/>
            </a:pPr>
            <a:r>
              <a:rPr lang="en-US" sz="1050" dirty="0"/>
              <a:t>Indications for colon cancer screening:</a:t>
            </a:r>
          </a:p>
          <a:p>
            <a:pPr fontAlgn="base"/>
            <a:r>
              <a:rPr lang="en-US" sz="1050" dirty="0"/>
              <a:t>Family history of polyps</a:t>
            </a:r>
          </a:p>
          <a:p>
            <a:pPr marL="0" indent="0">
              <a:buNone/>
            </a:pPr>
            <a:r>
              <a:rPr lang="en-US" sz="1050" dirty="0"/>
              <a:t>Complications:</a:t>
            </a:r>
          </a:p>
          <a:p>
            <a:pPr fontAlgn="base"/>
            <a:r>
              <a:rPr lang="en-US" sz="1050" dirty="0"/>
              <a:t>The procedure was considered not difficult</a:t>
            </a:r>
          </a:p>
          <a:p>
            <a:pPr marL="0" indent="0">
              <a:buNone/>
            </a:pPr>
            <a:r>
              <a:rPr lang="en-US" sz="1050" dirty="0"/>
              <a:t>Findings for the transverse colon:</a:t>
            </a:r>
          </a:p>
          <a:p>
            <a:pPr fontAlgn="base"/>
            <a:r>
              <a:rPr lang="en-US" sz="1050" dirty="0"/>
              <a:t>1 polyp 2mm</a:t>
            </a:r>
          </a:p>
          <a:p>
            <a:pPr fontAlgn="base"/>
            <a:r>
              <a:rPr lang="en-US" sz="1050" dirty="0"/>
              <a:t>Tubular adenoma</a:t>
            </a:r>
          </a:p>
          <a:p>
            <a:pPr fontAlgn="base"/>
            <a:r>
              <a:rPr lang="en-US" sz="1050" dirty="0"/>
              <a:t>Hyperplastic polyp</a:t>
            </a:r>
          </a:p>
          <a:p>
            <a:pPr marL="0" indent="0">
              <a:buNone/>
            </a:pPr>
            <a:r>
              <a:rPr lang="en-US" sz="1050" dirty="0"/>
              <a:t>NSAIDS should be avoided:</a:t>
            </a:r>
          </a:p>
          <a:p>
            <a:pPr fontAlgn="base"/>
            <a:r>
              <a:rPr lang="en-US" sz="1050" dirty="0"/>
              <a:t>14 days</a:t>
            </a:r>
          </a:p>
          <a:p>
            <a:pPr marL="0" indent="0">
              <a:buNone/>
            </a:pPr>
            <a:r>
              <a:rPr lang="en-US" sz="1050" dirty="0"/>
              <a:t>Recommendations:</a:t>
            </a:r>
          </a:p>
          <a:p>
            <a:pPr fontAlgn="base"/>
            <a:r>
              <a:rPr lang="en-US" sz="1050" dirty="0"/>
              <a:t>High fiber diet</a:t>
            </a:r>
          </a:p>
          <a:p>
            <a:pPr marL="0" indent="0">
              <a:buNone/>
            </a:pPr>
            <a:br>
              <a:rPr lang="en-US" sz="1050" dirty="0"/>
            </a:br>
            <a:endParaRPr lang="en-US" sz="1050" dirty="0"/>
          </a:p>
        </p:txBody>
      </p:sp>
      <p:cxnSp>
        <p:nvCxnSpPr>
          <p:cNvPr id="6" name="Straight Arrow Connector 5">
            <a:extLst>
              <a:ext uri="{FF2B5EF4-FFF2-40B4-BE49-F238E27FC236}">
                <a16:creationId xmlns:a16="http://schemas.microsoft.com/office/drawing/2014/main" id="{C8F39ECF-E52C-4F47-97AB-795D21D7E99F}"/>
              </a:ext>
            </a:extLst>
          </p:cNvPr>
          <p:cNvCxnSpPr/>
          <p:nvPr/>
        </p:nvCxnSpPr>
        <p:spPr>
          <a:xfrm>
            <a:off x="4322136" y="2799021"/>
            <a:ext cx="4545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06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143903" y="912054"/>
            <a:ext cx="4428097" cy="3416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chemeClr val="dk1"/>
              </a:buClr>
              <a:buSzPts val="2400"/>
              <a:buNone/>
            </a:pPr>
            <a:r>
              <a:rPr lang="en-US" sz="2000" b="1" i="0" u="none" strike="noStrike" cap="none" dirty="0">
                <a:solidFill>
                  <a:schemeClr val="dk1"/>
                </a:solidFill>
                <a:latin typeface="Calibri"/>
                <a:ea typeface="Calibri"/>
                <a:cs typeface="Calibri"/>
                <a:sym typeface="Calibri"/>
              </a:rPr>
              <a:t>Rule based - Regular expressions</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High precision, low recall</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Works well for semi-structured data</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Poor generalizability</a:t>
            </a:r>
            <a:endParaRPr lang="en-US" sz="2000" b="0" i="0" u="none" strike="noStrike" cap="none" dirty="0">
              <a:solidFill>
                <a:schemeClr val="dk1"/>
              </a:solidFill>
              <a:latin typeface="Calibri"/>
              <a:ea typeface="Calibri"/>
              <a:cs typeface="Calibri"/>
              <a:sym typeface="Calibri"/>
            </a:endParaRPr>
          </a:p>
        </p:txBody>
      </p:sp>
      <p:sp>
        <p:nvSpPr>
          <p:cNvPr id="5" name="TextBox 4">
            <a:extLst>
              <a:ext uri="{FF2B5EF4-FFF2-40B4-BE49-F238E27FC236}">
                <a16:creationId xmlns:a16="http://schemas.microsoft.com/office/drawing/2014/main" id="{E64A5F52-C5B1-2241-BDF8-688CA56E6C9A}"/>
              </a:ext>
            </a:extLst>
          </p:cNvPr>
          <p:cNvSpPr txBox="1"/>
          <p:nvPr/>
        </p:nvSpPr>
        <p:spPr>
          <a:xfrm>
            <a:off x="758251" y="4600401"/>
            <a:ext cx="2820003" cy="307777"/>
          </a:xfrm>
          <a:prstGeom prst="rect">
            <a:avLst/>
          </a:prstGeom>
          <a:noFill/>
        </p:spPr>
        <p:txBody>
          <a:bodyPr wrap="none" rtlCol="0">
            <a:spAutoFit/>
          </a:bodyPr>
          <a:lstStyle/>
          <a:p>
            <a:r>
              <a:rPr lang="en-US" dirty="0">
                <a:hlinkClick r:id="rId3"/>
              </a:rPr>
              <a:t>https://pathology-ie.appspot.com/</a:t>
            </a:r>
            <a:endParaRPr lang="en-US" dirty="0"/>
          </a:p>
        </p:txBody>
      </p:sp>
      <p:pic>
        <p:nvPicPr>
          <p:cNvPr id="6" name="Picture 5">
            <a:extLst>
              <a:ext uri="{FF2B5EF4-FFF2-40B4-BE49-F238E27FC236}">
                <a16:creationId xmlns:a16="http://schemas.microsoft.com/office/drawing/2014/main" id="{7FF9512B-0FA6-E949-9A94-90E06E19D0B5}"/>
              </a:ext>
            </a:extLst>
          </p:cNvPr>
          <p:cNvPicPr>
            <a:picLocks noChangeAspect="1"/>
          </p:cNvPicPr>
          <p:nvPr/>
        </p:nvPicPr>
        <p:blipFill>
          <a:blip r:embed="rId4"/>
          <a:stretch>
            <a:fillRect/>
          </a:stretch>
        </p:blipFill>
        <p:spPr>
          <a:xfrm>
            <a:off x="143903" y="2620254"/>
            <a:ext cx="4483100" cy="1816100"/>
          </a:xfrm>
          <a:prstGeom prst="rect">
            <a:avLst/>
          </a:prstGeom>
        </p:spPr>
      </p:pic>
      <p:pic>
        <p:nvPicPr>
          <p:cNvPr id="2" name="Picture 1">
            <a:extLst>
              <a:ext uri="{FF2B5EF4-FFF2-40B4-BE49-F238E27FC236}">
                <a16:creationId xmlns:a16="http://schemas.microsoft.com/office/drawing/2014/main" id="{1CE4E7BD-356D-DB44-BA6F-3C07857DF972}"/>
              </a:ext>
            </a:extLst>
          </p:cNvPr>
          <p:cNvPicPr>
            <a:picLocks noChangeAspect="1"/>
          </p:cNvPicPr>
          <p:nvPr/>
        </p:nvPicPr>
        <p:blipFill>
          <a:blip r:embed="rId5"/>
          <a:stretch>
            <a:fillRect/>
          </a:stretch>
        </p:blipFill>
        <p:spPr>
          <a:xfrm>
            <a:off x="4810006" y="0"/>
            <a:ext cx="4216743" cy="5143500"/>
          </a:xfrm>
          <a:prstGeom prst="rect">
            <a:avLst/>
          </a:prstGeom>
          <a:ln>
            <a:solidFill>
              <a:srgbClr val="7030A0"/>
            </a:solidFill>
          </a:ln>
        </p:spPr>
      </p:pic>
    </p:spTree>
    <p:extLst>
      <p:ext uri="{BB962C8B-B14F-4D97-AF65-F5344CB8AC3E}">
        <p14:creationId xmlns:p14="http://schemas.microsoft.com/office/powerpoint/2010/main" val="767946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 name="TextBox 3">
            <a:extLst>
              <a:ext uri="{FF2B5EF4-FFF2-40B4-BE49-F238E27FC236}">
                <a16:creationId xmlns:a16="http://schemas.microsoft.com/office/drawing/2014/main" id="{53AD1FCC-7D68-F349-A0D8-F34B1C325837}"/>
              </a:ext>
            </a:extLst>
          </p:cNvPr>
          <p:cNvSpPr txBox="1"/>
          <p:nvPr/>
        </p:nvSpPr>
        <p:spPr>
          <a:xfrm>
            <a:off x="5285563" y="3879368"/>
            <a:ext cx="3078087" cy="523220"/>
          </a:xfrm>
          <a:prstGeom prst="rect">
            <a:avLst/>
          </a:prstGeom>
          <a:noFill/>
        </p:spPr>
        <p:txBody>
          <a:bodyPr wrap="none" rtlCol="0">
            <a:spAutoFit/>
          </a:bodyPr>
          <a:lstStyle/>
          <a:p>
            <a:r>
              <a:rPr lang="en-US" dirty="0"/>
              <a:t>“</a:t>
            </a:r>
            <a:r>
              <a:rPr lang="en-US" dirty="0" err="1"/>
              <a:t>monet</a:t>
            </a:r>
            <a:r>
              <a:rPr lang="en-US" dirty="0"/>
              <a:t> painting of flowers by a river”</a:t>
            </a:r>
          </a:p>
          <a:p>
            <a:r>
              <a:rPr lang="en-US" dirty="0"/>
              <a:t>Clip-guided diffusion model</a:t>
            </a:r>
          </a:p>
        </p:txBody>
      </p:sp>
      <p:pic>
        <p:nvPicPr>
          <p:cNvPr id="17410" name="Picture 2">
            <a:extLst>
              <a:ext uri="{FF2B5EF4-FFF2-40B4-BE49-F238E27FC236}">
                <a16:creationId xmlns:a16="http://schemas.microsoft.com/office/drawing/2014/main" id="{5B47D632-2CDD-0E44-AEB4-26B611108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132" y="407222"/>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C3321471-3049-B34A-974B-99699BA4F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68" y="407222"/>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157103B-8F37-DA40-8E96-78BE9F39CF4D}"/>
              </a:ext>
            </a:extLst>
          </p:cNvPr>
          <p:cNvSpPr txBox="1"/>
          <p:nvPr/>
        </p:nvSpPr>
        <p:spPr>
          <a:xfrm>
            <a:off x="338402" y="3898875"/>
            <a:ext cx="4123245" cy="523220"/>
          </a:xfrm>
          <a:prstGeom prst="rect">
            <a:avLst/>
          </a:prstGeom>
          <a:noFill/>
        </p:spPr>
        <p:txBody>
          <a:bodyPr wrap="none" rtlCol="0">
            <a:spAutoFit/>
          </a:bodyPr>
          <a:lstStyle/>
          <a:p>
            <a:r>
              <a:rPr lang="en-US" dirty="0"/>
              <a:t>“</a:t>
            </a:r>
            <a:r>
              <a:rPr lang="en-US" dirty="0" err="1"/>
              <a:t>monet</a:t>
            </a:r>
            <a:r>
              <a:rPr lang="en-US" dirty="0"/>
              <a:t> painting of violet flowers in the mountains”</a:t>
            </a:r>
          </a:p>
          <a:p>
            <a:r>
              <a:rPr lang="en-US" dirty="0"/>
              <a:t>Clip-guided diffusion model</a:t>
            </a:r>
          </a:p>
        </p:txBody>
      </p:sp>
    </p:spTree>
    <p:extLst>
      <p:ext uri="{BB962C8B-B14F-4D97-AF65-F5344CB8AC3E}">
        <p14:creationId xmlns:p14="http://schemas.microsoft.com/office/powerpoint/2010/main" val="283120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br>
              <a:rPr lang="en-US" b="1" i="0" u="none" strike="noStrike" cap="none" dirty="0">
                <a:solidFill>
                  <a:srgbClr val="7030A0"/>
                </a:solidFill>
                <a:latin typeface="Trebuchet MS"/>
                <a:ea typeface="Trebuchet MS"/>
                <a:cs typeface="Trebuchet MS"/>
                <a:sym typeface="Trebuchet MS"/>
              </a:rPr>
            </a:b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157942" y="1238596"/>
            <a:ext cx="4572000" cy="3197758"/>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chemeClr val="dk1"/>
              </a:buClr>
              <a:buSzPts val="2400"/>
              <a:buNone/>
            </a:pPr>
            <a:r>
              <a:rPr lang="en-US" sz="2000" b="1" i="0" u="none" strike="noStrike" cap="none" dirty="0">
                <a:solidFill>
                  <a:schemeClr val="dk1"/>
                </a:solidFill>
                <a:latin typeface="Calibri"/>
                <a:ea typeface="Calibri"/>
                <a:cs typeface="Calibri"/>
                <a:sym typeface="Calibri"/>
              </a:rPr>
              <a:t>Named Entity Model</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Can use with dependency parse</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Train machine learning model (sequence model)</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Often can leverage pretrained model</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Better recall and generalizability</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Can suffer from lack of training data</a:t>
            </a:r>
            <a:endParaRPr lang="en-US" sz="2000" b="0" i="0" u="none" strike="noStrike" cap="none" dirty="0">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D14BD568-B821-D54B-B231-7832308B7C6C}"/>
              </a:ext>
            </a:extLst>
          </p:cNvPr>
          <p:cNvSpPr txBox="1"/>
          <p:nvPr/>
        </p:nvSpPr>
        <p:spPr>
          <a:xfrm>
            <a:off x="1420389" y="4665154"/>
            <a:ext cx="2023311" cy="307777"/>
          </a:xfrm>
          <a:prstGeom prst="rect">
            <a:avLst/>
          </a:prstGeom>
          <a:noFill/>
        </p:spPr>
        <p:txBody>
          <a:bodyPr wrap="none" rtlCol="0">
            <a:spAutoFit/>
          </a:bodyPr>
          <a:lstStyle/>
          <a:p>
            <a:r>
              <a:rPr lang="en-US" dirty="0">
                <a:hlinkClick r:id="rId3"/>
              </a:rPr>
              <a:t>http://35.194.6.2:8000/</a:t>
            </a:r>
            <a:r>
              <a:rPr lang="en-US" dirty="0"/>
              <a:t> </a:t>
            </a:r>
          </a:p>
        </p:txBody>
      </p:sp>
      <p:pic>
        <p:nvPicPr>
          <p:cNvPr id="9" name="Picture 8">
            <a:extLst>
              <a:ext uri="{FF2B5EF4-FFF2-40B4-BE49-F238E27FC236}">
                <a16:creationId xmlns:a16="http://schemas.microsoft.com/office/drawing/2014/main" id="{8B8DBB15-B294-3D49-B3B2-A5E4B57883CC}"/>
              </a:ext>
            </a:extLst>
          </p:cNvPr>
          <p:cNvPicPr>
            <a:picLocks noChangeAspect="1"/>
          </p:cNvPicPr>
          <p:nvPr/>
        </p:nvPicPr>
        <p:blipFill>
          <a:blip r:embed="rId4"/>
          <a:stretch>
            <a:fillRect/>
          </a:stretch>
        </p:blipFill>
        <p:spPr>
          <a:xfrm>
            <a:off x="5277769" y="275458"/>
            <a:ext cx="3579469" cy="4769427"/>
          </a:xfrm>
          <a:prstGeom prst="rect">
            <a:avLst/>
          </a:prstGeom>
          <a:ln>
            <a:solidFill>
              <a:srgbClr val="7030A0"/>
            </a:solidFill>
          </a:ln>
        </p:spPr>
      </p:pic>
    </p:spTree>
    <p:extLst>
      <p:ext uri="{BB962C8B-B14F-4D97-AF65-F5344CB8AC3E}">
        <p14:creationId xmlns:p14="http://schemas.microsoft.com/office/powerpoint/2010/main" val="2036915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pic>
        <p:nvPicPr>
          <p:cNvPr id="9" name="Picture 8">
            <a:extLst>
              <a:ext uri="{FF2B5EF4-FFF2-40B4-BE49-F238E27FC236}">
                <a16:creationId xmlns:a16="http://schemas.microsoft.com/office/drawing/2014/main" id="{38EC6633-2817-2E4B-9F3D-B1DE5D06764A}"/>
              </a:ext>
            </a:extLst>
          </p:cNvPr>
          <p:cNvPicPr>
            <a:picLocks noChangeAspect="1"/>
          </p:cNvPicPr>
          <p:nvPr/>
        </p:nvPicPr>
        <p:blipFill>
          <a:blip r:embed="rId3"/>
          <a:stretch>
            <a:fillRect/>
          </a:stretch>
        </p:blipFill>
        <p:spPr>
          <a:xfrm>
            <a:off x="0" y="1382469"/>
            <a:ext cx="9144000" cy="2378562"/>
          </a:xfrm>
          <a:prstGeom prst="rect">
            <a:avLst/>
          </a:prstGeom>
        </p:spPr>
      </p:pic>
    </p:spTree>
    <p:extLst>
      <p:ext uri="{BB962C8B-B14F-4D97-AF65-F5344CB8AC3E}">
        <p14:creationId xmlns:p14="http://schemas.microsoft.com/office/powerpoint/2010/main" val="3532101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pic>
        <p:nvPicPr>
          <p:cNvPr id="2" name="Picture 1">
            <a:extLst>
              <a:ext uri="{FF2B5EF4-FFF2-40B4-BE49-F238E27FC236}">
                <a16:creationId xmlns:a16="http://schemas.microsoft.com/office/drawing/2014/main" id="{52FCD793-E6B8-9B4E-8E9A-03C198646CEE}"/>
              </a:ext>
            </a:extLst>
          </p:cNvPr>
          <p:cNvPicPr>
            <a:picLocks noChangeAspect="1"/>
          </p:cNvPicPr>
          <p:nvPr/>
        </p:nvPicPr>
        <p:blipFill>
          <a:blip r:embed="rId3"/>
          <a:stretch>
            <a:fillRect/>
          </a:stretch>
        </p:blipFill>
        <p:spPr>
          <a:xfrm>
            <a:off x="0" y="1468755"/>
            <a:ext cx="9144000" cy="2205990"/>
          </a:xfrm>
          <a:prstGeom prst="rect">
            <a:avLst/>
          </a:prstGeom>
        </p:spPr>
      </p:pic>
    </p:spTree>
    <p:extLst>
      <p:ext uri="{BB962C8B-B14F-4D97-AF65-F5344CB8AC3E}">
        <p14:creationId xmlns:p14="http://schemas.microsoft.com/office/powerpoint/2010/main" val="765190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4C0A1F54-5D21-1A47-8864-70C3AA93A555}"/>
              </a:ext>
            </a:extLst>
          </p:cNvPr>
          <p:cNvPicPr>
            <a:picLocks noChangeAspect="1"/>
          </p:cNvPicPr>
          <p:nvPr/>
        </p:nvPicPr>
        <p:blipFill>
          <a:blip r:embed="rId3"/>
          <a:stretch>
            <a:fillRect/>
          </a:stretch>
        </p:blipFill>
        <p:spPr>
          <a:xfrm>
            <a:off x="279400" y="1123950"/>
            <a:ext cx="8585200" cy="2895600"/>
          </a:xfrm>
          <a:prstGeom prst="rect">
            <a:avLst/>
          </a:prstGeom>
        </p:spPr>
      </p:pic>
    </p:spTree>
    <p:extLst>
      <p:ext uri="{BB962C8B-B14F-4D97-AF65-F5344CB8AC3E}">
        <p14:creationId xmlns:p14="http://schemas.microsoft.com/office/powerpoint/2010/main" val="3703568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3977667" cy="3416400"/>
          </a:xfrm>
          <a:prstGeom prst="rect">
            <a:avLst/>
          </a:prstGeom>
          <a:noFill/>
          <a:ln>
            <a:noFill/>
          </a:ln>
        </p:spPr>
        <p:txBody>
          <a:bodyPr spcFirstLastPara="1" wrap="square" lIns="91425" tIns="91425" rIns="91425" bIns="91425" anchor="t" anchorCtr="0">
            <a:noAutofit/>
          </a:bodyPr>
          <a:lstStyle/>
          <a:p>
            <a:pPr marL="76200" lvl="0" indent="0">
              <a:buClr>
                <a:schemeClr val="dk1"/>
              </a:buClr>
              <a:buSzPts val="2400"/>
              <a:buNone/>
            </a:pPr>
            <a:r>
              <a:rPr lang="en-US" sz="2000" dirty="0">
                <a:solidFill>
                  <a:schemeClr val="dk1"/>
                </a:solidFill>
                <a:latin typeface="Calibri"/>
                <a:ea typeface="Calibri"/>
                <a:cs typeface="Calibri"/>
                <a:sym typeface="Calibri"/>
              </a:rPr>
              <a:t>Named Entity Model</a:t>
            </a:r>
          </a:p>
          <a:p>
            <a:pPr marL="419100">
              <a:buClr>
                <a:schemeClr val="dk1"/>
              </a:buClr>
              <a:buSzPts val="2400"/>
            </a:pPr>
            <a:r>
              <a:rPr lang="en-US" sz="2000" dirty="0">
                <a:solidFill>
                  <a:schemeClr val="dk1"/>
                </a:solidFill>
                <a:latin typeface="Calibri"/>
                <a:ea typeface="Calibri"/>
                <a:cs typeface="Calibri"/>
                <a:sym typeface="Calibri"/>
              </a:rPr>
              <a:t>Update annotations</a:t>
            </a:r>
          </a:p>
        </p:txBody>
      </p:sp>
      <p:pic>
        <p:nvPicPr>
          <p:cNvPr id="2" name="Picture 1">
            <a:extLst>
              <a:ext uri="{FF2B5EF4-FFF2-40B4-BE49-F238E27FC236}">
                <a16:creationId xmlns:a16="http://schemas.microsoft.com/office/drawing/2014/main" id="{B10844BF-0826-014D-9AB2-AB52567220D2}"/>
              </a:ext>
            </a:extLst>
          </p:cNvPr>
          <p:cNvPicPr>
            <a:picLocks noChangeAspect="1"/>
          </p:cNvPicPr>
          <p:nvPr/>
        </p:nvPicPr>
        <p:blipFill>
          <a:blip r:embed="rId3"/>
          <a:stretch>
            <a:fillRect/>
          </a:stretch>
        </p:blipFill>
        <p:spPr>
          <a:xfrm>
            <a:off x="3616037" y="1019954"/>
            <a:ext cx="5336976" cy="3407268"/>
          </a:xfrm>
          <a:prstGeom prst="rect">
            <a:avLst/>
          </a:prstGeom>
          <a:ln>
            <a:solidFill>
              <a:srgbClr val="7030A0"/>
            </a:solidFill>
          </a:ln>
        </p:spPr>
      </p:pic>
      <p:sp>
        <p:nvSpPr>
          <p:cNvPr id="3" name="TextBox 2">
            <a:extLst>
              <a:ext uri="{FF2B5EF4-FFF2-40B4-BE49-F238E27FC236}">
                <a16:creationId xmlns:a16="http://schemas.microsoft.com/office/drawing/2014/main" id="{6CD3C1FC-7F92-A04E-B9CD-EAC97554CF66}"/>
              </a:ext>
            </a:extLst>
          </p:cNvPr>
          <p:cNvSpPr txBox="1"/>
          <p:nvPr/>
        </p:nvSpPr>
        <p:spPr>
          <a:xfrm>
            <a:off x="5020887" y="4527794"/>
            <a:ext cx="2938625" cy="307777"/>
          </a:xfrm>
          <a:prstGeom prst="rect">
            <a:avLst/>
          </a:prstGeom>
          <a:noFill/>
        </p:spPr>
        <p:txBody>
          <a:bodyPr wrap="none" rtlCol="0">
            <a:spAutoFit/>
          </a:bodyPr>
          <a:lstStyle/>
          <a:p>
            <a:r>
              <a:rPr lang="en-US" dirty="0">
                <a:hlinkClick r:id="rId4"/>
              </a:rPr>
              <a:t>https://brat.nlplab.org/standoff.html</a:t>
            </a:r>
            <a:endParaRPr lang="en-US" dirty="0"/>
          </a:p>
        </p:txBody>
      </p:sp>
    </p:spTree>
    <p:extLst>
      <p:ext uri="{BB962C8B-B14F-4D97-AF65-F5344CB8AC3E}">
        <p14:creationId xmlns:p14="http://schemas.microsoft.com/office/powerpoint/2010/main" val="3026208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br>
              <a:rPr lang="en-US" b="1" i="0" u="none" strike="noStrike" cap="none" dirty="0">
                <a:solidFill>
                  <a:srgbClr val="7030A0"/>
                </a:solidFill>
                <a:latin typeface="Trebuchet MS"/>
                <a:ea typeface="Trebuchet MS"/>
                <a:cs typeface="Trebuchet MS"/>
                <a:sym typeface="Trebuchet MS"/>
              </a:rPr>
            </a:b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157942" y="855907"/>
            <a:ext cx="3857105" cy="3197758"/>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chemeClr val="dk1"/>
              </a:buClr>
              <a:buSzPts val="2400"/>
              <a:buNone/>
            </a:pPr>
            <a:r>
              <a:rPr lang="en-US" sz="2000" b="0" i="0" u="none" strike="noStrike" cap="none" dirty="0">
                <a:solidFill>
                  <a:schemeClr val="dk1"/>
                </a:solidFill>
                <a:latin typeface="Calibri"/>
                <a:ea typeface="Calibri"/>
                <a:cs typeface="Calibri"/>
                <a:sym typeface="Calibri"/>
              </a:rPr>
              <a:t>Custom Named Entity Model</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Leverage pretrained model</a:t>
            </a:r>
          </a:p>
        </p:txBody>
      </p:sp>
      <p:sp>
        <p:nvSpPr>
          <p:cNvPr id="2" name="TextBox 1">
            <a:extLst>
              <a:ext uri="{FF2B5EF4-FFF2-40B4-BE49-F238E27FC236}">
                <a16:creationId xmlns:a16="http://schemas.microsoft.com/office/drawing/2014/main" id="{F5EE5FBF-93B8-B141-B7BF-076FBA900B7C}"/>
              </a:ext>
            </a:extLst>
          </p:cNvPr>
          <p:cNvSpPr txBox="1"/>
          <p:nvPr/>
        </p:nvSpPr>
        <p:spPr>
          <a:xfrm>
            <a:off x="4164676" y="957739"/>
            <a:ext cx="4821382" cy="3970318"/>
          </a:xfrm>
          <a:prstGeom prst="rect">
            <a:avLst/>
          </a:prstGeom>
          <a:noFill/>
          <a:ln>
            <a:solidFill>
              <a:srgbClr val="7030A0"/>
            </a:solidFill>
          </a:ln>
        </p:spPr>
        <p:txBody>
          <a:bodyPr wrap="square" rtlCol="0">
            <a:spAutoFit/>
          </a:bodyPr>
          <a:lstStyle/>
          <a:p>
            <a:r>
              <a:rPr lang="en-US" dirty="0"/>
              <a:t>T1	C0040861_Triage 14 20	triage</a:t>
            </a:r>
          </a:p>
          <a:p>
            <a:r>
              <a:rPr lang="en-US" dirty="0"/>
              <a:t>T2	C0030193_Pain 47 51	pain</a:t>
            </a:r>
          </a:p>
          <a:p>
            <a:r>
              <a:rPr lang="en-US" dirty="0"/>
              <a:t>T3	C0184661_Interventional_procedure 133 143	procedures</a:t>
            </a:r>
          </a:p>
          <a:p>
            <a:r>
              <a:rPr lang="en-US" dirty="0"/>
              <a:t>T4	C0449210_OTH_tumor_staging_notation 162 	167	other</a:t>
            </a:r>
          </a:p>
          <a:p>
            <a:r>
              <a:rPr lang="en-US" dirty="0"/>
              <a:t>T5	C1304888_Pain_control 168 180	pain control</a:t>
            </a:r>
          </a:p>
          <a:p>
            <a:r>
              <a:rPr lang="en-US" dirty="0"/>
              <a:t>T6	C0030193_Pain 168 172	pain</a:t>
            </a:r>
          </a:p>
          <a:p>
            <a:r>
              <a:rPr lang="en-US" dirty="0"/>
              <a:t>T7	C0013227_Pharmaceutical_Preparations 228 	238	medication</a:t>
            </a:r>
          </a:p>
          <a:p>
            <a:r>
              <a:rPr lang="en-US" dirty="0"/>
              <a:t>T8	C0020746_Ice 254 257	ice</a:t>
            </a:r>
          </a:p>
          <a:p>
            <a:r>
              <a:rPr lang="en-US" dirty="0"/>
              <a:t>T9	C0556030_Repositioning_procedure 262 275	repositioning</a:t>
            </a:r>
          </a:p>
          <a:p>
            <a:r>
              <a:rPr lang="en-US" dirty="0"/>
              <a:t>T10	C0537670_Oprelvekin 293 301	Informed</a:t>
            </a:r>
          </a:p>
          <a:p>
            <a:r>
              <a:rPr lang="en-US" dirty="0"/>
              <a:t>T11	C1299581_Able_finding 429 433	able</a:t>
            </a:r>
          </a:p>
          <a:p>
            <a:r>
              <a:rPr lang="en-US" dirty="0"/>
              <a:t>T12	C0310367_Today 449 454	today</a:t>
            </a:r>
          </a:p>
          <a:p>
            <a:r>
              <a:rPr lang="en-US" dirty="0"/>
              <a:t>T13	C0004448_Awareness 469 474	aware</a:t>
            </a:r>
          </a:p>
          <a:p>
            <a:r>
              <a:rPr lang="en-US" dirty="0"/>
              <a:t>T14	C0310367_Today 528 533	today</a:t>
            </a:r>
          </a:p>
        </p:txBody>
      </p:sp>
      <p:sp>
        <p:nvSpPr>
          <p:cNvPr id="3" name="TextBox 2">
            <a:extLst>
              <a:ext uri="{FF2B5EF4-FFF2-40B4-BE49-F238E27FC236}">
                <a16:creationId xmlns:a16="http://schemas.microsoft.com/office/drawing/2014/main" id="{0E70FC1A-DC4D-EB47-82F3-F8050716DD93}"/>
              </a:ext>
            </a:extLst>
          </p:cNvPr>
          <p:cNvSpPr txBox="1"/>
          <p:nvPr/>
        </p:nvSpPr>
        <p:spPr>
          <a:xfrm>
            <a:off x="276357" y="2034957"/>
            <a:ext cx="3738690" cy="2893100"/>
          </a:xfrm>
          <a:prstGeom prst="rect">
            <a:avLst/>
          </a:prstGeom>
          <a:noFill/>
          <a:ln>
            <a:solidFill>
              <a:srgbClr val="7030A0"/>
            </a:solidFill>
          </a:ln>
        </p:spPr>
        <p:txBody>
          <a:bodyPr wrap="square" rtlCol="0">
            <a:spAutoFit/>
          </a:bodyPr>
          <a:lstStyle/>
          <a:p>
            <a:r>
              <a:rPr lang="en-US" dirty="0"/>
              <a:t>Patient LM on triage line reporting unbearable pain, requesting call back.   This writer placed callback to patient, reviewed recent procedures, current meds and other pain control options with patient.   Patient reports taking medication as prescribed, ice and repositioning not effective.   Informed patient I would speak with provider to discuss options and call him back.   Spoke with APNP MA, update given.   MA able to see patient today.   Scheduling aware and contacted patient.   Patient scheduled for 11:40 today.</a:t>
            </a:r>
          </a:p>
        </p:txBody>
      </p:sp>
    </p:spTree>
    <p:extLst>
      <p:ext uri="{BB962C8B-B14F-4D97-AF65-F5344CB8AC3E}">
        <p14:creationId xmlns:p14="http://schemas.microsoft.com/office/powerpoint/2010/main" val="3151765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3977667" cy="3416400"/>
          </a:xfrm>
          <a:prstGeom prst="rect">
            <a:avLst/>
          </a:prstGeom>
          <a:noFill/>
          <a:ln>
            <a:noFill/>
          </a:ln>
        </p:spPr>
        <p:txBody>
          <a:bodyPr spcFirstLastPara="1" wrap="square" lIns="91425" tIns="91425" rIns="91425" bIns="91425" anchor="t" anchorCtr="0">
            <a:noAutofit/>
          </a:bodyPr>
          <a:lstStyle/>
          <a:p>
            <a:pPr marL="76200" lvl="0" indent="0">
              <a:buClr>
                <a:schemeClr val="dk1"/>
              </a:buClr>
              <a:buSzPts val="2400"/>
              <a:buNone/>
            </a:pPr>
            <a:r>
              <a:rPr lang="en-US" sz="2000" dirty="0">
                <a:solidFill>
                  <a:schemeClr val="dk1"/>
                </a:solidFill>
                <a:latin typeface="Calibri"/>
                <a:ea typeface="Calibri"/>
                <a:cs typeface="Calibri"/>
                <a:sym typeface="Calibri"/>
              </a:rPr>
              <a:t>Named Entity Model</a:t>
            </a:r>
          </a:p>
          <a:p>
            <a:pPr marL="419100">
              <a:buClr>
                <a:schemeClr val="dk1"/>
              </a:buClr>
              <a:buSzPts val="2400"/>
            </a:pPr>
            <a:r>
              <a:rPr lang="en-US" sz="2000" dirty="0">
                <a:solidFill>
                  <a:schemeClr val="dk1"/>
                </a:solidFill>
                <a:latin typeface="Calibri"/>
                <a:ea typeface="Calibri"/>
                <a:cs typeface="Calibri"/>
                <a:sym typeface="Calibri"/>
              </a:rPr>
              <a:t>Train new model</a:t>
            </a:r>
          </a:p>
        </p:txBody>
      </p:sp>
      <p:pic>
        <p:nvPicPr>
          <p:cNvPr id="4" name="Picture 3">
            <a:extLst>
              <a:ext uri="{FF2B5EF4-FFF2-40B4-BE49-F238E27FC236}">
                <a16:creationId xmlns:a16="http://schemas.microsoft.com/office/drawing/2014/main" id="{B2B2C0A3-0867-1140-A5F8-56C50A828821}"/>
              </a:ext>
            </a:extLst>
          </p:cNvPr>
          <p:cNvPicPr>
            <a:picLocks noChangeAspect="1"/>
          </p:cNvPicPr>
          <p:nvPr/>
        </p:nvPicPr>
        <p:blipFill>
          <a:blip r:embed="rId3"/>
          <a:stretch>
            <a:fillRect/>
          </a:stretch>
        </p:blipFill>
        <p:spPr>
          <a:xfrm>
            <a:off x="1641763" y="2007423"/>
            <a:ext cx="2062388" cy="1928715"/>
          </a:xfrm>
          <a:prstGeom prst="rect">
            <a:avLst/>
          </a:prstGeom>
          <a:ln>
            <a:solidFill>
              <a:srgbClr val="7030A0"/>
            </a:solidFill>
          </a:ln>
        </p:spPr>
      </p:pic>
      <p:pic>
        <p:nvPicPr>
          <p:cNvPr id="5" name="Picture 4">
            <a:extLst>
              <a:ext uri="{FF2B5EF4-FFF2-40B4-BE49-F238E27FC236}">
                <a16:creationId xmlns:a16="http://schemas.microsoft.com/office/drawing/2014/main" id="{73D810B7-490D-9140-BE14-2EE174B123D3}"/>
              </a:ext>
            </a:extLst>
          </p:cNvPr>
          <p:cNvPicPr>
            <a:picLocks noChangeAspect="1"/>
          </p:cNvPicPr>
          <p:nvPr/>
        </p:nvPicPr>
        <p:blipFill>
          <a:blip r:embed="rId4"/>
          <a:stretch>
            <a:fillRect/>
          </a:stretch>
        </p:blipFill>
        <p:spPr>
          <a:xfrm>
            <a:off x="4397086" y="2007424"/>
            <a:ext cx="3150870" cy="1928714"/>
          </a:xfrm>
          <a:prstGeom prst="rect">
            <a:avLst/>
          </a:prstGeom>
          <a:ln>
            <a:solidFill>
              <a:srgbClr val="7030A0"/>
            </a:solidFill>
          </a:ln>
        </p:spPr>
      </p:pic>
    </p:spTree>
    <p:extLst>
      <p:ext uri="{BB962C8B-B14F-4D97-AF65-F5344CB8AC3E}">
        <p14:creationId xmlns:p14="http://schemas.microsoft.com/office/powerpoint/2010/main" val="3774871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3977667" cy="3416400"/>
          </a:xfrm>
          <a:prstGeom prst="rect">
            <a:avLst/>
          </a:prstGeom>
          <a:noFill/>
          <a:ln>
            <a:noFill/>
          </a:ln>
        </p:spPr>
        <p:txBody>
          <a:bodyPr spcFirstLastPara="1" wrap="square" lIns="91425" tIns="91425" rIns="91425" bIns="91425" anchor="t" anchorCtr="0">
            <a:noAutofit/>
          </a:bodyPr>
          <a:lstStyle/>
          <a:p>
            <a:pPr marL="76200" lvl="0" indent="0">
              <a:buClr>
                <a:schemeClr val="dk1"/>
              </a:buClr>
              <a:buSzPts val="2400"/>
              <a:buNone/>
            </a:pPr>
            <a:r>
              <a:rPr lang="en-US" sz="2000" dirty="0">
                <a:solidFill>
                  <a:schemeClr val="dk1"/>
                </a:solidFill>
                <a:latin typeface="Calibri"/>
                <a:ea typeface="Calibri"/>
                <a:cs typeface="Calibri"/>
                <a:sym typeface="Calibri"/>
              </a:rPr>
              <a:t>Search (inverse)</a:t>
            </a:r>
          </a:p>
          <a:p>
            <a:pPr marL="419100">
              <a:buClr>
                <a:schemeClr val="dk1"/>
              </a:buClr>
              <a:buSzPts val="2400"/>
            </a:pPr>
            <a:r>
              <a:rPr lang="en-US" sz="2000" dirty="0">
                <a:solidFill>
                  <a:schemeClr val="dk1"/>
                </a:solidFill>
                <a:latin typeface="Calibri"/>
                <a:ea typeface="Calibri"/>
                <a:cs typeface="Calibri"/>
                <a:sym typeface="Calibri"/>
              </a:rPr>
              <a:t>Index as entities of interest</a:t>
            </a:r>
          </a:p>
          <a:p>
            <a:pPr marL="419100">
              <a:buClr>
                <a:schemeClr val="dk1"/>
              </a:buClr>
              <a:buSzPts val="2400"/>
            </a:pPr>
            <a:r>
              <a:rPr lang="en-US" sz="2000" dirty="0">
                <a:solidFill>
                  <a:schemeClr val="dk1"/>
                </a:solidFill>
                <a:latin typeface="Calibri"/>
                <a:ea typeface="Calibri"/>
                <a:cs typeface="Calibri"/>
                <a:sym typeface="Calibri"/>
              </a:rPr>
              <a:t>Query as document</a:t>
            </a:r>
          </a:p>
        </p:txBody>
      </p:sp>
      <p:pic>
        <p:nvPicPr>
          <p:cNvPr id="2" name="Picture 1">
            <a:extLst>
              <a:ext uri="{FF2B5EF4-FFF2-40B4-BE49-F238E27FC236}">
                <a16:creationId xmlns:a16="http://schemas.microsoft.com/office/drawing/2014/main" id="{C6C91FF7-153D-3445-8944-9BF94CEE630A}"/>
              </a:ext>
            </a:extLst>
          </p:cNvPr>
          <p:cNvPicPr>
            <a:picLocks noChangeAspect="1"/>
          </p:cNvPicPr>
          <p:nvPr/>
        </p:nvPicPr>
        <p:blipFill>
          <a:blip r:embed="rId3"/>
          <a:stretch>
            <a:fillRect/>
          </a:stretch>
        </p:blipFill>
        <p:spPr>
          <a:xfrm>
            <a:off x="311700" y="2833370"/>
            <a:ext cx="5727700" cy="1854200"/>
          </a:xfrm>
          <a:prstGeom prst="rect">
            <a:avLst/>
          </a:prstGeom>
        </p:spPr>
      </p:pic>
      <p:pic>
        <p:nvPicPr>
          <p:cNvPr id="3" name="Picture 2">
            <a:extLst>
              <a:ext uri="{FF2B5EF4-FFF2-40B4-BE49-F238E27FC236}">
                <a16:creationId xmlns:a16="http://schemas.microsoft.com/office/drawing/2014/main" id="{3047E51E-7CC7-DF42-B31A-D1A126EBC61C}"/>
              </a:ext>
            </a:extLst>
          </p:cNvPr>
          <p:cNvPicPr>
            <a:picLocks noChangeAspect="1"/>
          </p:cNvPicPr>
          <p:nvPr/>
        </p:nvPicPr>
        <p:blipFill>
          <a:blip r:embed="rId4"/>
          <a:stretch>
            <a:fillRect/>
          </a:stretch>
        </p:blipFill>
        <p:spPr>
          <a:xfrm>
            <a:off x="402128" y="2265925"/>
            <a:ext cx="5778500" cy="469900"/>
          </a:xfrm>
          <a:prstGeom prst="rect">
            <a:avLst/>
          </a:prstGeom>
        </p:spPr>
      </p:pic>
      <p:pic>
        <p:nvPicPr>
          <p:cNvPr id="6" name="Picture 5">
            <a:extLst>
              <a:ext uri="{FF2B5EF4-FFF2-40B4-BE49-F238E27FC236}">
                <a16:creationId xmlns:a16="http://schemas.microsoft.com/office/drawing/2014/main" id="{A691B7B0-EB6F-EB43-8414-C447C7C29E9D}"/>
              </a:ext>
            </a:extLst>
          </p:cNvPr>
          <p:cNvPicPr>
            <a:picLocks noChangeAspect="1"/>
          </p:cNvPicPr>
          <p:nvPr/>
        </p:nvPicPr>
        <p:blipFill>
          <a:blip r:embed="rId5"/>
          <a:stretch>
            <a:fillRect/>
          </a:stretch>
        </p:blipFill>
        <p:spPr>
          <a:xfrm>
            <a:off x="6359777" y="106118"/>
            <a:ext cx="2623455" cy="2321200"/>
          </a:xfrm>
          <a:prstGeom prst="rect">
            <a:avLst/>
          </a:prstGeom>
          <a:ln>
            <a:solidFill>
              <a:srgbClr val="7030A0"/>
            </a:solidFill>
          </a:ln>
        </p:spPr>
      </p:pic>
    </p:spTree>
    <p:extLst>
      <p:ext uri="{BB962C8B-B14F-4D97-AF65-F5344CB8AC3E}">
        <p14:creationId xmlns:p14="http://schemas.microsoft.com/office/powerpoint/2010/main" val="1357709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399E-FF58-F140-A5DE-22BD9BF2EC30}"/>
              </a:ext>
            </a:extLst>
          </p:cNvPr>
          <p:cNvSpPr>
            <a:spLocks noGrp="1"/>
          </p:cNvSpPr>
          <p:nvPr>
            <p:ph type="title"/>
          </p:nvPr>
        </p:nvSpPr>
        <p:spPr>
          <a:xfrm>
            <a:off x="321428" y="260200"/>
            <a:ext cx="8520600" cy="572700"/>
          </a:xfrm>
        </p:spPr>
        <p:txBody>
          <a:bodyPr/>
          <a:lstStyle/>
          <a:p>
            <a:r>
              <a:rPr lang="en-US" sz="3000" dirty="0">
                <a:solidFill>
                  <a:srgbClr val="7030A0"/>
                </a:solidFill>
              </a:rPr>
              <a:t>Question Answering</a:t>
            </a:r>
          </a:p>
        </p:txBody>
      </p:sp>
      <p:pic>
        <p:nvPicPr>
          <p:cNvPr id="5" name="Picture 4">
            <a:extLst>
              <a:ext uri="{FF2B5EF4-FFF2-40B4-BE49-F238E27FC236}">
                <a16:creationId xmlns:a16="http://schemas.microsoft.com/office/drawing/2014/main" id="{2D242DB6-5217-654D-9113-731A7E08FFD5}"/>
              </a:ext>
            </a:extLst>
          </p:cNvPr>
          <p:cNvPicPr>
            <a:picLocks noChangeAspect="1"/>
          </p:cNvPicPr>
          <p:nvPr/>
        </p:nvPicPr>
        <p:blipFill>
          <a:blip r:embed="rId2"/>
          <a:stretch>
            <a:fillRect/>
          </a:stretch>
        </p:blipFill>
        <p:spPr>
          <a:xfrm>
            <a:off x="2084358" y="980796"/>
            <a:ext cx="4698827" cy="3648034"/>
          </a:xfrm>
          <a:prstGeom prst="rect">
            <a:avLst/>
          </a:prstGeom>
        </p:spPr>
      </p:pic>
      <p:sp>
        <p:nvSpPr>
          <p:cNvPr id="4" name="Rectangle 3">
            <a:extLst>
              <a:ext uri="{FF2B5EF4-FFF2-40B4-BE49-F238E27FC236}">
                <a16:creationId xmlns:a16="http://schemas.microsoft.com/office/drawing/2014/main" id="{1C56E29B-5B05-8F45-B726-1F85C96E6E7F}"/>
              </a:ext>
            </a:extLst>
          </p:cNvPr>
          <p:cNvSpPr/>
          <p:nvPr/>
        </p:nvSpPr>
        <p:spPr>
          <a:xfrm>
            <a:off x="3151907" y="4729411"/>
            <a:ext cx="2321469" cy="307777"/>
          </a:xfrm>
          <a:prstGeom prst="rect">
            <a:avLst/>
          </a:prstGeom>
        </p:spPr>
        <p:txBody>
          <a:bodyPr wrap="none">
            <a:spAutoFit/>
          </a:bodyPr>
          <a:lstStyle/>
          <a:p>
            <a:r>
              <a:rPr lang="en-US" dirty="0">
                <a:hlinkClick r:id="rId3"/>
              </a:rPr>
              <a:t>http://35.239.172.96:8080/</a:t>
            </a:r>
            <a:r>
              <a:rPr lang="en-US" dirty="0"/>
              <a:t> </a:t>
            </a:r>
          </a:p>
        </p:txBody>
      </p:sp>
    </p:spTree>
    <p:extLst>
      <p:ext uri="{BB962C8B-B14F-4D97-AF65-F5344CB8AC3E}">
        <p14:creationId xmlns:p14="http://schemas.microsoft.com/office/powerpoint/2010/main" val="814334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399E-FF58-F140-A5DE-22BD9BF2EC30}"/>
              </a:ext>
            </a:extLst>
          </p:cNvPr>
          <p:cNvSpPr>
            <a:spLocks noGrp="1"/>
          </p:cNvSpPr>
          <p:nvPr>
            <p:ph type="title"/>
          </p:nvPr>
        </p:nvSpPr>
        <p:spPr>
          <a:xfrm>
            <a:off x="321428" y="260200"/>
            <a:ext cx="8520600" cy="572700"/>
          </a:xfrm>
        </p:spPr>
        <p:txBody>
          <a:bodyPr/>
          <a:lstStyle/>
          <a:p>
            <a:r>
              <a:rPr lang="en-US" sz="3000" dirty="0">
                <a:solidFill>
                  <a:srgbClr val="7030A0"/>
                </a:solidFill>
              </a:rPr>
              <a:t>Open Domain Question Answering</a:t>
            </a:r>
          </a:p>
        </p:txBody>
      </p:sp>
      <p:pic>
        <p:nvPicPr>
          <p:cNvPr id="5" name="Picture 4">
            <a:extLst>
              <a:ext uri="{FF2B5EF4-FFF2-40B4-BE49-F238E27FC236}">
                <a16:creationId xmlns:a16="http://schemas.microsoft.com/office/drawing/2014/main" id="{856F59AC-8928-CE47-85D9-5FF4F28F4325}"/>
              </a:ext>
            </a:extLst>
          </p:cNvPr>
          <p:cNvPicPr>
            <a:picLocks noChangeAspect="1"/>
          </p:cNvPicPr>
          <p:nvPr/>
        </p:nvPicPr>
        <p:blipFill>
          <a:blip r:embed="rId2"/>
          <a:stretch>
            <a:fillRect/>
          </a:stretch>
        </p:blipFill>
        <p:spPr>
          <a:xfrm>
            <a:off x="705507" y="1173974"/>
            <a:ext cx="7543800" cy="3388120"/>
          </a:xfrm>
          <a:prstGeom prst="rect">
            <a:avLst/>
          </a:prstGeom>
        </p:spPr>
      </p:pic>
    </p:spTree>
    <p:extLst>
      <p:ext uri="{BB962C8B-B14F-4D97-AF65-F5344CB8AC3E}">
        <p14:creationId xmlns:p14="http://schemas.microsoft.com/office/powerpoint/2010/main" val="1617754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17412" name="Picture 4">
            <a:extLst>
              <a:ext uri="{FF2B5EF4-FFF2-40B4-BE49-F238E27FC236}">
                <a16:creationId xmlns:a16="http://schemas.microsoft.com/office/drawing/2014/main" id="{272A8EF9-6269-6A43-9B37-44457A523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270" y="740912"/>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581403-D198-6E4F-84F9-448A30CE8A86}"/>
              </a:ext>
            </a:extLst>
          </p:cNvPr>
          <p:cNvSpPr txBox="1"/>
          <p:nvPr/>
        </p:nvSpPr>
        <p:spPr>
          <a:xfrm>
            <a:off x="5342270" y="4200869"/>
            <a:ext cx="3477234" cy="523220"/>
          </a:xfrm>
          <a:prstGeom prst="rect">
            <a:avLst/>
          </a:prstGeom>
          <a:noFill/>
        </p:spPr>
        <p:txBody>
          <a:bodyPr wrap="none" rtlCol="0">
            <a:spAutoFit/>
          </a:bodyPr>
          <a:lstStyle/>
          <a:p>
            <a:r>
              <a:rPr lang="en-US" dirty="0"/>
              <a:t>“</a:t>
            </a:r>
            <a:r>
              <a:rPr lang="en-US" dirty="0" err="1"/>
              <a:t>monet</a:t>
            </a:r>
            <a:r>
              <a:rPr lang="en-US" dirty="0"/>
              <a:t> painting of violet flowers in a field”</a:t>
            </a:r>
          </a:p>
          <a:p>
            <a:r>
              <a:rPr lang="en-US" dirty="0"/>
              <a:t>Clip-guided diffusion model</a:t>
            </a:r>
          </a:p>
        </p:txBody>
      </p:sp>
      <p:sp>
        <p:nvSpPr>
          <p:cNvPr id="10" name="TextBox 9">
            <a:extLst>
              <a:ext uri="{FF2B5EF4-FFF2-40B4-BE49-F238E27FC236}">
                <a16:creationId xmlns:a16="http://schemas.microsoft.com/office/drawing/2014/main" id="{7157103B-8F37-DA40-8E96-78BE9F39CF4D}"/>
              </a:ext>
            </a:extLst>
          </p:cNvPr>
          <p:cNvSpPr txBox="1"/>
          <p:nvPr/>
        </p:nvSpPr>
        <p:spPr>
          <a:xfrm>
            <a:off x="405480" y="4140978"/>
            <a:ext cx="2850460" cy="523220"/>
          </a:xfrm>
          <a:prstGeom prst="rect">
            <a:avLst/>
          </a:prstGeom>
          <a:noFill/>
        </p:spPr>
        <p:txBody>
          <a:bodyPr wrap="none" rtlCol="0">
            <a:spAutoFit/>
          </a:bodyPr>
          <a:lstStyle/>
          <a:p>
            <a:r>
              <a:rPr lang="en-US" dirty="0"/>
              <a:t>“</a:t>
            </a:r>
            <a:r>
              <a:rPr lang="en-US" dirty="0" err="1"/>
              <a:t>monet</a:t>
            </a:r>
            <a:r>
              <a:rPr lang="en-US" dirty="0"/>
              <a:t> painting of violet flowers ”</a:t>
            </a:r>
          </a:p>
          <a:p>
            <a:r>
              <a:rPr lang="en-US" dirty="0"/>
              <a:t>Clip-guided diffusion model</a:t>
            </a:r>
          </a:p>
        </p:txBody>
      </p:sp>
      <p:pic>
        <p:nvPicPr>
          <p:cNvPr id="17416" name="Picture 8">
            <a:extLst>
              <a:ext uri="{FF2B5EF4-FFF2-40B4-BE49-F238E27FC236}">
                <a16:creationId xmlns:a16="http://schemas.microsoft.com/office/drawing/2014/main" id="{3161FDC3-43A1-7249-A66B-DF34C6117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73" y="740912"/>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92B975-EFC8-3E44-ABB5-51DE708A833F}"/>
              </a:ext>
            </a:extLst>
          </p:cNvPr>
          <p:cNvSpPr txBox="1"/>
          <p:nvPr/>
        </p:nvSpPr>
        <p:spPr>
          <a:xfrm>
            <a:off x="4040372" y="4901609"/>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7781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50</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1485900" y="57150"/>
            <a:ext cx="6172200" cy="857250"/>
          </a:xfrm>
        </p:spPr>
        <p:txBody>
          <a:bodyPr/>
          <a:lstStyle/>
          <a:p>
            <a:r>
              <a:rPr lang="en-US" altLang="en-US" sz="2700" dirty="0">
                <a:solidFill>
                  <a:srgbClr val="7030A0"/>
                </a:solidFill>
              </a:rPr>
              <a:t>Topic Models: Passage-Concept</a:t>
            </a:r>
            <a:br>
              <a:rPr lang="en-US" altLang="en-US" sz="2700" dirty="0">
                <a:solidFill>
                  <a:srgbClr val="7030A0"/>
                </a:solidFill>
              </a:rPr>
            </a:br>
            <a:r>
              <a:rPr lang="en-US" altLang="en-US" sz="2700" dirty="0">
                <a:solidFill>
                  <a:srgbClr val="7030A0"/>
                </a:solidFill>
              </a:rPr>
              <a:t>TREC Collection</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graphicFrame>
        <p:nvGraphicFramePr>
          <p:cNvPr id="263173" name="Object 5">
            <a:extLst>
              <a:ext uri="{FF2B5EF4-FFF2-40B4-BE49-F238E27FC236}">
                <a16:creationId xmlns:a16="http://schemas.microsoft.com/office/drawing/2014/main" id="{0D167A5A-4FD2-B44D-A920-6D208BAEE1BB}"/>
              </a:ext>
            </a:extLst>
          </p:cNvPr>
          <p:cNvGraphicFramePr>
            <a:graphicFrameLocks noChangeAspect="1"/>
          </p:cNvGraphicFramePr>
          <p:nvPr/>
        </p:nvGraphicFramePr>
        <p:xfrm>
          <a:off x="6419850" y="711994"/>
          <a:ext cx="1200150" cy="345281"/>
        </p:xfrm>
        <a:graphic>
          <a:graphicData uri="http://schemas.openxmlformats.org/presentationml/2006/ole">
            <mc:AlternateContent xmlns:mc="http://schemas.openxmlformats.org/markup-compatibility/2006">
              <mc:Choice xmlns:v="urn:schemas-microsoft-com:vml" Requires="v">
                <p:oleObj spid="_x0000_s5138" name="Equation" r:id="rId4" imgW="15798800" imgH="4686300" progId="Equation.3">
                  <p:embed/>
                </p:oleObj>
              </mc:Choice>
              <mc:Fallback>
                <p:oleObj name="Equation" r:id="rId4" imgW="15798800" imgH="4686300" progId="Equation.3">
                  <p:embed/>
                  <p:pic>
                    <p:nvPicPr>
                      <p:cNvPr id="263173" name="Object 5">
                        <a:extLst>
                          <a:ext uri="{FF2B5EF4-FFF2-40B4-BE49-F238E27FC236}">
                            <a16:creationId xmlns:a16="http://schemas.microsoft.com/office/drawing/2014/main" id="{0D167A5A-4FD2-B44D-A920-6D208BAEE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850" y="711994"/>
                        <a:ext cx="1200150" cy="3452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3241" name="Group 73">
            <a:extLst>
              <a:ext uri="{FF2B5EF4-FFF2-40B4-BE49-F238E27FC236}">
                <a16:creationId xmlns:a16="http://schemas.microsoft.com/office/drawing/2014/main" id="{6EA4BC12-8FE6-6942-9076-1163186BB515}"/>
              </a:ext>
            </a:extLst>
          </p:cNvPr>
          <p:cNvGraphicFramePr>
            <a:graphicFrameLocks noGrp="1"/>
          </p:cNvGraphicFramePr>
          <p:nvPr>
            <p:ph idx="1"/>
          </p:nvPr>
        </p:nvGraphicFramePr>
        <p:xfrm>
          <a:off x="1485900" y="1200150"/>
          <a:ext cx="6172200" cy="3825240"/>
        </p:xfrm>
        <a:graphic>
          <a:graphicData uri="http://schemas.openxmlformats.org/drawingml/2006/table">
            <a:tbl>
              <a:tblPr/>
              <a:tblGrid>
                <a:gridCol w="1535906">
                  <a:extLst>
                    <a:ext uri="{9D8B030D-6E8A-4147-A177-3AD203B41FA5}">
                      <a16:colId xmlns:a16="http://schemas.microsoft.com/office/drawing/2014/main" val="2037089995"/>
                    </a:ext>
                  </a:extLst>
                </a:gridCol>
                <a:gridCol w="1589485">
                  <a:extLst>
                    <a:ext uri="{9D8B030D-6E8A-4147-A177-3AD203B41FA5}">
                      <a16:colId xmlns:a16="http://schemas.microsoft.com/office/drawing/2014/main" val="2851425608"/>
                    </a:ext>
                  </a:extLst>
                </a:gridCol>
                <a:gridCol w="1325165">
                  <a:extLst>
                    <a:ext uri="{9D8B030D-6E8A-4147-A177-3AD203B41FA5}">
                      <a16:colId xmlns:a16="http://schemas.microsoft.com/office/drawing/2014/main" val="620221436"/>
                    </a:ext>
                  </a:extLst>
                </a:gridCol>
                <a:gridCol w="1721644">
                  <a:extLst>
                    <a:ext uri="{9D8B030D-6E8A-4147-A177-3AD203B41FA5}">
                      <a16:colId xmlns:a16="http://schemas.microsoft.com/office/drawing/2014/main" val="2520946129"/>
                    </a:ext>
                  </a:extLst>
                </a:gridCol>
              </a:tblGrid>
              <a:tr h="3886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Concept 1: </a:t>
                      </a:r>
                      <a:r>
                        <a:rPr kumimoji="0" lang="en-US" altLang="en-US" sz="1100" b="1" i="1"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Blood protein</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Concept 2: </a:t>
                      </a:r>
                      <a:r>
                        <a:rPr kumimoji="0" lang="en-US" altLang="en-US" sz="1100" b="1" i="1"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Lupus Erythematosus           </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Concept 8: </a:t>
                      </a:r>
                      <a:r>
                        <a:rPr kumimoji="0" lang="en-US" altLang="en-US" sz="1100" b="1" i="1"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Lysosome</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Topic 57: </a:t>
                      </a:r>
                      <a:r>
                        <a:rPr kumimoji="0" lang="en-US" altLang="en-US" sz="1100" b="1" i="1"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Signaling pathway</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9257527"/>
                  </a:ext>
                </a:extLst>
              </a:tr>
              <a:tr h="326898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antibodi   (0.4895)</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cell  (0.2565)</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serum  (0.2158)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anti  (0.2042)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plasma  (0.1544)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protein  (0.1498)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membran  (0.0869)</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incub  (0.0718)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human  (0.0713)</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monoclon   (0.0677)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express   (0.0623)</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bind  (0.0596)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concentr  (0.0541)</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beta   (0.0513)</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IG  (0.0507)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alpha   (0.0477)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mous   (0.0477)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rabbit  (0.0459)</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CD   (0.0434)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glycoprotein (0.0423)               </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lupu (0.6477)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SLE (0.4645)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system (0.3527)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patient (0.3482)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erythematosu (0.3394)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diseas (0.1749)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antibodi (0.1172)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cell(0.1109)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anti (0.0779)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nephriti (0.0744)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mice (0.0618)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autoantibodi(0.0599)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clinic (0.0579)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autoimmun (0.0557)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DNA (0.0545)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human (0.0479)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syndrom (0.0429)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factor (0.0428)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ISI  ( 0.0424)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IG  ( 0.0382)        </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lysosom  (0.9999)</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cell  (0.2326)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protein  (0.1848)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membran  (0.1514)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endosom  (0.1297)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enzym  (0.1019)</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degrad  (0.0912)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transport  (0.0778)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acid  (0.0704)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compart  (0.0644)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storag   (0.0597)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target  (0.0582)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pathwai   (0.0540)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accumul  (0.0536)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diseas  (0.0528)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human      (0.0522)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express    (0.0474)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cathepsin  (0.0456)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organel    (0.0414)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golgi      (0.0402)</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signal (0.7022)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pathwai (0.4053)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cell (0.2482)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protein (0.1805)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regul (0.1107)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express (0.0970)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kinase (0.0896)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receptor (0.0861)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mediat (0.0842)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gene (0.0788)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factor (0.0737)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transduct (0.0650)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beta (0.0597)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respons (0.0557)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bind (0.0515)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inhibit (0.0502)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transcript(0.0478)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interact (0.0390)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NF  (0.0381)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SRP (0.0380)        </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835437"/>
                  </a:ext>
                </a:extLst>
              </a:tr>
            </a:tbl>
          </a:graphicData>
        </a:graphic>
      </p:graphicFrame>
    </p:spTree>
    <p:extLst>
      <p:ext uri="{BB962C8B-B14F-4D97-AF65-F5344CB8AC3E}">
        <p14:creationId xmlns:p14="http://schemas.microsoft.com/office/powerpoint/2010/main" val="171000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1F3-7D16-0C4B-9223-6903BB70D05F}"/>
              </a:ext>
            </a:extLst>
          </p:cNvPr>
          <p:cNvSpPr>
            <a:spLocks noGrp="1"/>
          </p:cNvSpPr>
          <p:nvPr>
            <p:ph type="title"/>
          </p:nvPr>
        </p:nvSpPr>
        <p:spPr>
          <a:xfrm>
            <a:off x="2929816" y="232037"/>
            <a:ext cx="5097006" cy="342588"/>
          </a:xfrm>
        </p:spPr>
        <p:txBody>
          <a:bodyPr/>
          <a:lstStyle/>
          <a:p>
            <a:r>
              <a:rPr lang="en-US" dirty="0"/>
              <a:t>Text Summarization</a:t>
            </a:r>
            <a:br>
              <a:rPr lang="en-US" dirty="0"/>
            </a:br>
            <a:endParaRPr lang="en-US" dirty="0"/>
          </a:p>
        </p:txBody>
      </p:sp>
      <p:sp>
        <p:nvSpPr>
          <p:cNvPr id="3" name="Text Placeholder 2">
            <a:extLst>
              <a:ext uri="{FF2B5EF4-FFF2-40B4-BE49-F238E27FC236}">
                <a16:creationId xmlns:a16="http://schemas.microsoft.com/office/drawing/2014/main" id="{4112FD4D-064B-B946-BBF6-74EDF7FEFABF}"/>
              </a:ext>
            </a:extLst>
          </p:cNvPr>
          <p:cNvSpPr>
            <a:spLocks noGrp="1"/>
          </p:cNvSpPr>
          <p:nvPr>
            <p:ph type="body" idx="1"/>
          </p:nvPr>
        </p:nvSpPr>
        <p:spPr>
          <a:xfrm>
            <a:off x="183522" y="713452"/>
            <a:ext cx="8515056" cy="3416400"/>
          </a:xfrm>
        </p:spPr>
        <p:txBody>
          <a:bodyPr/>
          <a:lstStyle/>
          <a:p>
            <a:pPr marL="114300" indent="0">
              <a:buNone/>
            </a:pPr>
            <a:r>
              <a:rPr lang="en-US" b="1" dirty="0"/>
              <a:t>Extractive text summarization</a:t>
            </a:r>
            <a:r>
              <a:rPr lang="en-US" dirty="0"/>
              <a:t> </a:t>
            </a:r>
          </a:p>
          <a:p>
            <a:r>
              <a:rPr lang="en-US" dirty="0"/>
              <a:t>Extract representative sentences from document(s). Classification task. </a:t>
            </a:r>
          </a:p>
          <a:p>
            <a:pPr marL="114300" indent="0">
              <a:buNone/>
            </a:pPr>
            <a:r>
              <a:rPr lang="en-US" b="1" dirty="0"/>
              <a:t>Abstractive text summarization</a:t>
            </a:r>
            <a:r>
              <a:rPr lang="en-US" dirty="0"/>
              <a:t> </a:t>
            </a:r>
          </a:p>
          <a:p>
            <a:r>
              <a:rPr lang="en-US" dirty="0"/>
              <a:t>Generate summary. May include words not in the original document. compressed paraphrasing of the main contents of the document</a:t>
            </a:r>
          </a:p>
        </p:txBody>
      </p:sp>
      <p:pic>
        <p:nvPicPr>
          <p:cNvPr id="7170" name="Picture 2" descr="Image for post">
            <a:extLst>
              <a:ext uri="{FF2B5EF4-FFF2-40B4-BE49-F238E27FC236}">
                <a16:creationId xmlns:a16="http://schemas.microsoft.com/office/drawing/2014/main" id="{96BBBC9F-86F4-584E-A004-E1F5BCC0D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84" y="2354768"/>
            <a:ext cx="6104778" cy="23867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6CE10C-8C59-A349-B3C4-81059206B07F}"/>
              </a:ext>
            </a:extLst>
          </p:cNvPr>
          <p:cNvSpPr txBox="1"/>
          <p:nvPr/>
        </p:nvSpPr>
        <p:spPr>
          <a:xfrm>
            <a:off x="1637237" y="4542131"/>
            <a:ext cx="5607625" cy="738664"/>
          </a:xfrm>
          <a:prstGeom prst="rect">
            <a:avLst/>
          </a:prstGeom>
          <a:noFill/>
        </p:spPr>
        <p:txBody>
          <a:bodyPr wrap="none" rtlCol="0">
            <a:spAutoFit/>
          </a:bodyPr>
          <a:lstStyle/>
          <a:p>
            <a:r>
              <a:rPr lang="en-US" dirty="0"/>
              <a:t>Fine-tune BERT for Extractive Summarization, “</a:t>
            </a:r>
            <a:r>
              <a:rPr lang="en-US" dirty="0" err="1"/>
              <a:t>BertSum</a:t>
            </a:r>
            <a:r>
              <a:rPr lang="en-US" dirty="0"/>
              <a:t>”, Liu, 2019.</a:t>
            </a:r>
          </a:p>
          <a:p>
            <a:r>
              <a:rPr lang="en-US" dirty="0"/>
              <a:t>Text Summarization with Pretrained Encoders, Liu, </a:t>
            </a:r>
            <a:r>
              <a:rPr lang="en-US" dirty="0" err="1"/>
              <a:t>Lapata</a:t>
            </a:r>
            <a:r>
              <a:rPr lang="en-US" dirty="0"/>
              <a:t>, 2019.</a:t>
            </a:r>
          </a:p>
          <a:p>
            <a:endParaRPr lang="en-US" dirty="0"/>
          </a:p>
        </p:txBody>
      </p:sp>
    </p:spTree>
    <p:extLst>
      <p:ext uri="{BB962C8B-B14F-4D97-AF65-F5344CB8AC3E}">
        <p14:creationId xmlns:p14="http://schemas.microsoft.com/office/powerpoint/2010/main" val="1381518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1F3-7D16-0C4B-9223-6903BB70D05F}"/>
              </a:ext>
            </a:extLst>
          </p:cNvPr>
          <p:cNvSpPr>
            <a:spLocks noGrp="1"/>
          </p:cNvSpPr>
          <p:nvPr>
            <p:ph type="title"/>
          </p:nvPr>
        </p:nvSpPr>
        <p:spPr>
          <a:xfrm>
            <a:off x="1024932" y="232037"/>
            <a:ext cx="7001890" cy="342588"/>
          </a:xfrm>
        </p:spPr>
        <p:txBody>
          <a:bodyPr/>
          <a:lstStyle/>
          <a:p>
            <a:r>
              <a:rPr lang="en-US" dirty="0"/>
              <a:t>Text Summarization - </a:t>
            </a:r>
            <a:r>
              <a:rPr lang="en-US" dirty="0" err="1"/>
              <a:t>BertSUM</a:t>
            </a:r>
            <a:br>
              <a:rPr lang="en-US" dirty="0"/>
            </a:br>
            <a:endParaRPr lang="en-US" dirty="0"/>
          </a:p>
        </p:txBody>
      </p:sp>
      <p:sp>
        <p:nvSpPr>
          <p:cNvPr id="3" name="Text Placeholder 2">
            <a:extLst>
              <a:ext uri="{FF2B5EF4-FFF2-40B4-BE49-F238E27FC236}">
                <a16:creationId xmlns:a16="http://schemas.microsoft.com/office/drawing/2014/main" id="{4112FD4D-064B-B946-BBF6-74EDF7FEFABF}"/>
              </a:ext>
            </a:extLst>
          </p:cNvPr>
          <p:cNvSpPr>
            <a:spLocks noGrp="1"/>
          </p:cNvSpPr>
          <p:nvPr>
            <p:ph type="body" idx="1"/>
          </p:nvPr>
        </p:nvSpPr>
        <p:spPr>
          <a:xfrm>
            <a:off x="183521" y="773742"/>
            <a:ext cx="8515056" cy="3416400"/>
          </a:xfrm>
        </p:spPr>
        <p:txBody>
          <a:bodyPr/>
          <a:lstStyle/>
          <a:p>
            <a:pPr marL="114300" indent="0">
              <a:buNone/>
            </a:pPr>
            <a:r>
              <a:rPr lang="en-US" dirty="0"/>
              <a:t>Selects the most important sentences from a document(s).</a:t>
            </a:r>
          </a:p>
          <a:p>
            <a:pPr marL="571500" lvl="1" indent="0">
              <a:buNone/>
            </a:pPr>
            <a:r>
              <a:rPr lang="en-US" dirty="0"/>
              <a:t>Insert  </a:t>
            </a:r>
            <a:r>
              <a:rPr lang="en-US" b="1" dirty="0"/>
              <a:t>[CLS]</a:t>
            </a:r>
            <a:r>
              <a:rPr lang="en-US" dirty="0"/>
              <a:t> tokens at the start of each sentence.</a:t>
            </a:r>
          </a:p>
          <a:p>
            <a:pPr marL="571500" lvl="1" indent="0">
              <a:buNone/>
            </a:pPr>
            <a:r>
              <a:rPr lang="en-US" dirty="0"/>
              <a:t>Each </a:t>
            </a:r>
            <a:r>
              <a:rPr lang="en-US" b="1" dirty="0"/>
              <a:t>[CLS]</a:t>
            </a:r>
            <a:r>
              <a:rPr lang="en-US" dirty="0"/>
              <a:t> symbol collects features for the sentence preceding it. </a:t>
            </a:r>
          </a:p>
          <a:p>
            <a:pPr marL="571500" lvl="1" indent="0">
              <a:buNone/>
            </a:pPr>
            <a:r>
              <a:rPr lang="en-US" dirty="0"/>
              <a:t>Use interval segment embedding (E</a:t>
            </a:r>
            <a:r>
              <a:rPr lang="en-US" baseline="-25000" dirty="0"/>
              <a:t>A</a:t>
            </a:r>
            <a:r>
              <a:rPr lang="en-US" dirty="0"/>
              <a:t>, E</a:t>
            </a:r>
            <a:r>
              <a:rPr lang="en-US" baseline="-25000" dirty="0"/>
              <a:t>B</a:t>
            </a:r>
            <a:r>
              <a:rPr lang="en-US" dirty="0"/>
              <a:t>) to distinguish multiple sentences.</a:t>
            </a:r>
          </a:p>
        </p:txBody>
      </p:sp>
      <p:sp>
        <p:nvSpPr>
          <p:cNvPr id="4" name="TextBox 3">
            <a:extLst>
              <a:ext uri="{FF2B5EF4-FFF2-40B4-BE49-F238E27FC236}">
                <a16:creationId xmlns:a16="http://schemas.microsoft.com/office/drawing/2014/main" id="{4B6CE10C-8C59-A349-B3C4-81059206B07F}"/>
              </a:ext>
            </a:extLst>
          </p:cNvPr>
          <p:cNvSpPr txBox="1"/>
          <p:nvPr/>
        </p:nvSpPr>
        <p:spPr>
          <a:xfrm>
            <a:off x="1637237" y="4757574"/>
            <a:ext cx="5607625" cy="307777"/>
          </a:xfrm>
          <a:prstGeom prst="rect">
            <a:avLst/>
          </a:prstGeom>
          <a:noFill/>
        </p:spPr>
        <p:txBody>
          <a:bodyPr wrap="none" rtlCol="0">
            <a:spAutoFit/>
          </a:bodyPr>
          <a:lstStyle/>
          <a:p>
            <a:r>
              <a:rPr lang="en-US" dirty="0"/>
              <a:t>Fine-tune BERT for Extractive Summarization, “</a:t>
            </a:r>
            <a:r>
              <a:rPr lang="en-US" dirty="0" err="1"/>
              <a:t>BertSum</a:t>
            </a:r>
            <a:r>
              <a:rPr lang="en-US" dirty="0"/>
              <a:t>”, Liu, 2019.</a:t>
            </a:r>
          </a:p>
        </p:txBody>
      </p:sp>
      <p:pic>
        <p:nvPicPr>
          <p:cNvPr id="9218" name="Picture 2" descr="Image for post">
            <a:extLst>
              <a:ext uri="{FF2B5EF4-FFF2-40B4-BE49-F238E27FC236}">
                <a16:creationId xmlns:a16="http://schemas.microsoft.com/office/drawing/2014/main" id="{B6D6A54F-C176-AD4D-B6D4-ABD433712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93" y="2039774"/>
            <a:ext cx="8064500" cy="271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78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1F3-7D16-0C4B-9223-6903BB70D05F}"/>
              </a:ext>
            </a:extLst>
          </p:cNvPr>
          <p:cNvSpPr>
            <a:spLocks noGrp="1"/>
          </p:cNvSpPr>
          <p:nvPr>
            <p:ph type="title"/>
          </p:nvPr>
        </p:nvSpPr>
        <p:spPr>
          <a:xfrm>
            <a:off x="1024932" y="232037"/>
            <a:ext cx="7001890" cy="342588"/>
          </a:xfrm>
        </p:spPr>
        <p:txBody>
          <a:bodyPr/>
          <a:lstStyle/>
          <a:p>
            <a:r>
              <a:rPr lang="en-US" dirty="0"/>
              <a:t>Text Summarization - </a:t>
            </a:r>
            <a:r>
              <a:rPr lang="en-US" dirty="0" err="1"/>
              <a:t>BertSUM</a:t>
            </a:r>
            <a:br>
              <a:rPr lang="en-US" dirty="0"/>
            </a:br>
            <a:endParaRPr lang="en-US" dirty="0"/>
          </a:p>
        </p:txBody>
      </p:sp>
      <p:sp>
        <p:nvSpPr>
          <p:cNvPr id="3" name="Text Placeholder 2">
            <a:extLst>
              <a:ext uri="{FF2B5EF4-FFF2-40B4-BE49-F238E27FC236}">
                <a16:creationId xmlns:a16="http://schemas.microsoft.com/office/drawing/2014/main" id="{4112FD4D-064B-B946-BBF6-74EDF7FEFABF}"/>
              </a:ext>
            </a:extLst>
          </p:cNvPr>
          <p:cNvSpPr>
            <a:spLocks noGrp="1"/>
          </p:cNvSpPr>
          <p:nvPr>
            <p:ph type="body" idx="1"/>
          </p:nvPr>
        </p:nvSpPr>
        <p:spPr>
          <a:xfrm>
            <a:off x="183521" y="863550"/>
            <a:ext cx="8515056" cy="3416400"/>
          </a:xfrm>
        </p:spPr>
        <p:txBody>
          <a:bodyPr/>
          <a:lstStyle/>
          <a:p>
            <a:r>
              <a:rPr lang="en-US" dirty="0"/>
              <a:t>Outputs a list of scores showing how well each sentence represents the documents. [sent1, sent2, sent3, sent4, sent5] has scores [score1, score2, score3, score4, score5]. </a:t>
            </a:r>
          </a:p>
          <a:p>
            <a:r>
              <a:rPr lang="en-US" dirty="0"/>
              <a:t>The output is then feed into Summarization Layers for summarization. </a:t>
            </a:r>
          </a:p>
          <a:p>
            <a:pPr marL="114300" indent="0">
              <a:buNone/>
            </a:pPr>
            <a:br>
              <a:rPr lang="en-US" sz="1600" dirty="0"/>
            </a:br>
            <a:endParaRPr lang="en-US" sz="1600" dirty="0"/>
          </a:p>
        </p:txBody>
      </p:sp>
      <p:sp>
        <p:nvSpPr>
          <p:cNvPr id="4" name="TextBox 3">
            <a:extLst>
              <a:ext uri="{FF2B5EF4-FFF2-40B4-BE49-F238E27FC236}">
                <a16:creationId xmlns:a16="http://schemas.microsoft.com/office/drawing/2014/main" id="{4B6CE10C-8C59-A349-B3C4-81059206B07F}"/>
              </a:ext>
            </a:extLst>
          </p:cNvPr>
          <p:cNvSpPr txBox="1"/>
          <p:nvPr/>
        </p:nvSpPr>
        <p:spPr>
          <a:xfrm>
            <a:off x="1637237" y="4757574"/>
            <a:ext cx="5607625" cy="307777"/>
          </a:xfrm>
          <a:prstGeom prst="rect">
            <a:avLst/>
          </a:prstGeom>
          <a:noFill/>
        </p:spPr>
        <p:txBody>
          <a:bodyPr wrap="none" rtlCol="0">
            <a:spAutoFit/>
          </a:bodyPr>
          <a:lstStyle/>
          <a:p>
            <a:r>
              <a:rPr lang="en-US" dirty="0"/>
              <a:t>Fine-tune BERT for Extractive Summarization, “</a:t>
            </a:r>
            <a:r>
              <a:rPr lang="en-US" dirty="0" err="1"/>
              <a:t>BertSum</a:t>
            </a:r>
            <a:r>
              <a:rPr lang="en-US" dirty="0"/>
              <a:t>”, Liu, 2019.</a:t>
            </a:r>
          </a:p>
        </p:txBody>
      </p:sp>
      <p:pic>
        <p:nvPicPr>
          <p:cNvPr id="11266" name="Picture 2" descr="Image for post">
            <a:extLst>
              <a:ext uri="{FF2B5EF4-FFF2-40B4-BE49-F238E27FC236}">
                <a16:creationId xmlns:a16="http://schemas.microsoft.com/office/drawing/2014/main" id="{A7420E9E-507A-D246-BAD5-119FC4FBD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201" y="2341266"/>
            <a:ext cx="4422707" cy="241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442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0"/>
            <a:ext cx="8520600" cy="572700"/>
          </a:xfrm>
        </p:spPr>
        <p:txBody>
          <a:bodyPr/>
          <a:lstStyle/>
          <a:p>
            <a:r>
              <a:rPr lang="en-US" dirty="0"/>
              <a:t>Text Summarization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221265" y="411926"/>
            <a:ext cx="8520600" cy="3416400"/>
          </a:xfrm>
        </p:spPr>
        <p:txBody>
          <a:bodyPr/>
          <a:lstStyle/>
          <a:p>
            <a:pPr marL="114300" indent="0">
              <a:buNone/>
            </a:pPr>
            <a:r>
              <a:rPr lang="en-US" sz="900" dirty="0" err="1"/>
              <a:t>text_body</a:t>
            </a:r>
            <a:r>
              <a:rPr lang="en-US" sz="900" dirty="0"/>
              <a:t> = '''</a:t>
            </a:r>
          </a:p>
          <a:p>
            <a:pPr marL="114300" indent="0">
              <a:buNone/>
            </a:pPr>
            <a:r>
              <a:rPr lang="en-US" sz="900" dirty="0"/>
              <a:t>The Chrysler Building, the famous art deco New York skyscraper, will be sold for a small fraction of its previous sales price.</a:t>
            </a:r>
          </a:p>
          <a:p>
            <a:pPr marL="114300" indent="0">
              <a:buNone/>
            </a:pPr>
            <a:r>
              <a:rPr lang="en-US" sz="900" dirty="0"/>
              <a:t>The deal, first reported by The Real Deal, was for $150 million, according to a source familiar with the deal.</a:t>
            </a:r>
          </a:p>
          <a:p>
            <a:pPr marL="114300" indent="0">
              <a:buNone/>
            </a:pPr>
            <a:r>
              <a:rPr lang="en-US" sz="900" dirty="0"/>
              <a:t>Mubadala, an Abu Dhabi investment fund, purchased 90% of the building for $800 million in 2008.</a:t>
            </a:r>
          </a:p>
          <a:p>
            <a:pPr marL="114300" indent="0">
              <a:buNone/>
            </a:pPr>
            <a:r>
              <a:rPr lang="en-US" sz="900" dirty="0"/>
              <a:t>Real estate firm Tishman Speyer had owned the other 10%.</a:t>
            </a:r>
          </a:p>
          <a:p>
            <a:pPr marL="114300" indent="0">
              <a:buNone/>
            </a:pPr>
            <a:r>
              <a:rPr lang="en-US" sz="900" dirty="0"/>
              <a:t>The buyer is RFR Holding, a New York real estate company.</a:t>
            </a:r>
          </a:p>
          <a:p>
            <a:pPr marL="114300" indent="0">
              <a:buNone/>
            </a:pPr>
            <a:r>
              <a:rPr lang="en-US" sz="900" dirty="0"/>
              <a:t>Officials with Tishman and RFR did not immediately respond to a request for comments.</a:t>
            </a:r>
          </a:p>
          <a:p>
            <a:pPr marL="114300" indent="0">
              <a:buNone/>
            </a:pPr>
            <a:r>
              <a:rPr lang="en-US" sz="900" dirty="0"/>
              <a:t>It's unclear when the deal will close.</a:t>
            </a:r>
          </a:p>
          <a:p>
            <a:pPr marL="114300" indent="0">
              <a:buNone/>
            </a:pPr>
            <a:r>
              <a:rPr lang="en-US" sz="900" dirty="0"/>
              <a:t>The building sold fairly quickly after being publicly placed on the market only two months ago.</a:t>
            </a:r>
          </a:p>
          <a:p>
            <a:pPr marL="114300" indent="0">
              <a:buNone/>
            </a:pPr>
            <a:r>
              <a:rPr lang="en-US" sz="900" dirty="0"/>
              <a:t>The sale was handled by CBRE Group.</a:t>
            </a:r>
          </a:p>
          <a:p>
            <a:pPr marL="114300" indent="0">
              <a:buNone/>
            </a:pPr>
            <a:r>
              <a:rPr lang="en-US" sz="900" dirty="0"/>
              <a:t>The incentive to sell the building at such a huge loss was due to the soaring rent the owners pay to Cooper Union, a New York college, for the land under the building.</a:t>
            </a:r>
          </a:p>
          <a:p>
            <a:pPr marL="114300" indent="0">
              <a:buNone/>
            </a:pPr>
            <a:r>
              <a:rPr lang="en-US" sz="900" dirty="0"/>
              <a:t>The rent is rising from $7.75 million last year to $32.5 million this year to $41 million in 2028.</a:t>
            </a:r>
          </a:p>
          <a:p>
            <a:pPr marL="114300" indent="0">
              <a:buNone/>
            </a:pPr>
            <a:r>
              <a:rPr lang="en-US" sz="900" dirty="0"/>
              <a:t>Meantime, rents in the building itself are not rising nearly that fast.</a:t>
            </a:r>
          </a:p>
          <a:p>
            <a:pPr marL="114300" indent="0">
              <a:buNone/>
            </a:pPr>
            <a:r>
              <a:rPr lang="en-US" sz="900" dirty="0"/>
              <a:t>While the building is an iconic landmark in the New York skyline, it is competing against newer office towers with large floor-to-ceiling windows and all the modern amenities.</a:t>
            </a:r>
          </a:p>
          <a:p>
            <a:pPr marL="114300" indent="0">
              <a:buNone/>
            </a:pPr>
            <a:r>
              <a:rPr lang="en-US" sz="900" dirty="0"/>
              <a:t>Still the building is among the best known in the city, even to people who have never been to New York.</a:t>
            </a:r>
          </a:p>
          <a:p>
            <a:pPr marL="114300" indent="0">
              <a:buNone/>
            </a:pPr>
            <a:r>
              <a:rPr lang="en-US" sz="900" dirty="0"/>
              <a:t>It is famous for its triangle-shaped, vaulted windows worked into the stylized crown, along with its distinctive eagle gargoyles near the top.</a:t>
            </a:r>
          </a:p>
          <a:p>
            <a:pPr marL="114300" indent="0">
              <a:buNone/>
            </a:pPr>
            <a:r>
              <a:rPr lang="en-US" sz="900" dirty="0"/>
              <a:t>It has been featured prominently in many films, including Men in Black 3, Spider-Man, Armageddon, Two Weeks Notice and Independence Day.</a:t>
            </a:r>
          </a:p>
          <a:p>
            <a:pPr marL="114300" indent="0">
              <a:buNone/>
            </a:pPr>
            <a:r>
              <a:rPr lang="en-US" sz="900" dirty="0"/>
              <a:t>The previous sale took place just before the 2008 financial meltdown led to a plunge in real estate prices.</a:t>
            </a:r>
          </a:p>
          <a:p>
            <a:pPr marL="114300" indent="0">
              <a:buNone/>
            </a:pPr>
            <a:r>
              <a:rPr lang="en-US" sz="900" dirty="0"/>
              <a:t>Still there have been a number of high profile skyscrapers purchased for top dollar in recent years, including the Waldorf Astoria hotel, which Chinese firm </a:t>
            </a:r>
            <a:r>
              <a:rPr lang="en-US" sz="900" dirty="0" err="1"/>
              <a:t>Anbang</a:t>
            </a:r>
            <a:r>
              <a:rPr lang="en-US" sz="900" dirty="0"/>
              <a:t> Insurance purchased in 2016 for nearly $2 billion, and the Willis Tower in Chicago, which was formerly known as Sears Tower, once the world's tallest.</a:t>
            </a:r>
          </a:p>
          <a:p>
            <a:pPr marL="114300" indent="0">
              <a:buNone/>
            </a:pPr>
            <a:r>
              <a:rPr lang="en-US" sz="900" dirty="0"/>
              <a:t>Blackstone Group (BX) bought it for $1.3 billion 2015.</a:t>
            </a:r>
          </a:p>
          <a:p>
            <a:pPr marL="114300" indent="0">
              <a:buNone/>
            </a:pPr>
            <a:r>
              <a:rPr lang="en-US" sz="900" dirty="0"/>
              <a:t>The Chrysler Building was the headquarters of the American automaker until 1953, but it was named for and owned by Chrysler chief Walter Chrysler, not the company itself.</a:t>
            </a:r>
          </a:p>
          <a:p>
            <a:pPr marL="114300" indent="0">
              <a:buNone/>
            </a:pPr>
            <a:r>
              <a:rPr lang="en-US" sz="900" dirty="0"/>
              <a:t>Walter Chrysler had set out to build the tallest building in the world, a competition at that time with another Manhattan skyscraper under construction at 40 Wall Street at the south end of Manhattan. He kept secret the plans for the spire that would grace the top of the building, building it inside the structure and out of view of the public until 40 Wall Street was complete.</a:t>
            </a:r>
          </a:p>
          <a:p>
            <a:pPr marL="114300" indent="0">
              <a:buNone/>
            </a:pPr>
            <a:r>
              <a:rPr lang="en-US" sz="900" dirty="0"/>
              <a:t>Once the competitor could rise no higher, the spire of the Chrysler building was raised into view, giving it the title.</a:t>
            </a:r>
          </a:p>
          <a:p>
            <a:pPr marL="114300" indent="0">
              <a:buNone/>
            </a:pPr>
            <a:r>
              <a:rPr lang="en-US" sz="900" dirty="0"/>
              <a:t>'''</a:t>
            </a:r>
          </a:p>
          <a:p>
            <a:pPr marL="114300" indent="0">
              <a:buNone/>
            </a:pPr>
            <a:endParaRPr lang="en-US" sz="900" dirty="0"/>
          </a:p>
        </p:txBody>
      </p:sp>
    </p:spTree>
    <p:extLst>
      <p:ext uri="{BB962C8B-B14F-4D97-AF65-F5344CB8AC3E}">
        <p14:creationId xmlns:p14="http://schemas.microsoft.com/office/powerpoint/2010/main" val="4223263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0"/>
            <a:ext cx="8520600" cy="572700"/>
          </a:xfrm>
        </p:spPr>
        <p:txBody>
          <a:bodyPr/>
          <a:lstStyle/>
          <a:p>
            <a:r>
              <a:rPr lang="en-US" dirty="0"/>
              <a:t>Text Summarization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311700" y="2240725"/>
            <a:ext cx="8520600" cy="2763353"/>
          </a:xfrm>
        </p:spPr>
        <p:txBody>
          <a:bodyPr/>
          <a:lstStyle/>
          <a:p>
            <a:pPr marL="114300" indent="0">
              <a:buNone/>
            </a:pPr>
            <a:r>
              <a:rPr lang="en-US" sz="1600" dirty="0"/>
              <a:t>Response Time: 0.29914021492004395 Summary: The Chrysler Building, the famous art deco New York skyscraper, will be sold for a small fraction of its previous sales price. Mubadala, an Abu Dhabi investment fund, purchased 90% of the building for $800 million in 2008. The buyer is RFR Holding, a New York real estate company. It has been featured prominently in many films, including Men in Black 3, Spider-Man, Armageddon, Two Weeks Notice and Independence Day.</a:t>
            </a:r>
            <a:br>
              <a:rPr lang="en-US" dirty="0"/>
            </a:br>
            <a:endParaRPr lang="en-US" dirty="0"/>
          </a:p>
        </p:txBody>
      </p:sp>
      <p:pic>
        <p:nvPicPr>
          <p:cNvPr id="4" name="Picture 3">
            <a:extLst>
              <a:ext uri="{FF2B5EF4-FFF2-40B4-BE49-F238E27FC236}">
                <a16:creationId xmlns:a16="http://schemas.microsoft.com/office/drawing/2014/main" id="{ABA4F63E-2537-5C43-9E07-ABA37898AE25}"/>
              </a:ext>
            </a:extLst>
          </p:cNvPr>
          <p:cNvPicPr>
            <a:picLocks noChangeAspect="1"/>
          </p:cNvPicPr>
          <p:nvPr/>
        </p:nvPicPr>
        <p:blipFill>
          <a:blip r:embed="rId3"/>
          <a:stretch>
            <a:fillRect/>
          </a:stretch>
        </p:blipFill>
        <p:spPr>
          <a:xfrm>
            <a:off x="3967981" y="185489"/>
            <a:ext cx="3658718" cy="1966561"/>
          </a:xfrm>
          <a:prstGeom prst="rect">
            <a:avLst/>
          </a:prstGeom>
        </p:spPr>
      </p:pic>
    </p:spTree>
    <p:extLst>
      <p:ext uri="{BB962C8B-B14F-4D97-AF65-F5344CB8AC3E}">
        <p14:creationId xmlns:p14="http://schemas.microsoft.com/office/powerpoint/2010/main" val="215829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0"/>
            <a:ext cx="8520600" cy="572700"/>
          </a:xfrm>
        </p:spPr>
        <p:txBody>
          <a:bodyPr/>
          <a:lstStyle/>
          <a:p>
            <a:r>
              <a:rPr lang="en-US" dirty="0"/>
              <a:t>Text Summarization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231313" y="572700"/>
            <a:ext cx="8520600" cy="3416400"/>
          </a:xfrm>
        </p:spPr>
        <p:txBody>
          <a:bodyPr/>
          <a:lstStyle/>
          <a:p>
            <a:pPr marL="114300" indent="0">
              <a:buNone/>
            </a:pPr>
            <a:br>
              <a:rPr lang="en-US" sz="800" dirty="0"/>
            </a:br>
            <a:r>
              <a:rPr lang="en-US" sz="800" dirty="0"/>
              <a:t>text_body2 = '''</a:t>
            </a:r>
          </a:p>
          <a:p>
            <a:pPr marL="114300" indent="0">
              <a:buNone/>
            </a:pPr>
            <a:r>
              <a:rPr lang="en-US" sz="800" dirty="0"/>
              <a:t>COLONOSCOPY Procedure Note Date of Procedure: [12_24_2015] Referring Physician: [PERSON] [PERSON] [PERSON], MD Primary Physician: [PERSON] [PERSON] [PERSON], </a:t>
            </a:r>
          </a:p>
          <a:p>
            <a:pPr marL="114300" indent="0">
              <a:buNone/>
            </a:pPr>
            <a:r>
              <a:rPr lang="en-US" sz="800" dirty="0"/>
              <a:t>MD Attending Physician: [PERSON] [PERSON], MD Fellow: [PERSON] [PERSON], [LOCATION]. Dr. [PERSON] was present and involved in the entire viewing portion of the endoscopy. </a:t>
            </a:r>
          </a:p>
          <a:p>
            <a:pPr marL="114300" indent="0">
              <a:buNone/>
            </a:pPr>
            <a:r>
              <a:rPr lang="en-US" sz="800" dirty="0"/>
              <a:t>Indications: Screening/surveillance for history of colonic polyps Previous COLONOSCOPY: Yes. Date: 5 years at OSH. </a:t>
            </a:r>
          </a:p>
          <a:p>
            <a:pPr marL="114300" indent="0">
              <a:buNone/>
            </a:pPr>
            <a:r>
              <a:rPr lang="en-US" sz="800" dirty="0"/>
              <a:t>Medications: Agents given by the anesthesia service during MAC Procedure Details: The patient was placed in the left lateral position and monitored continuously </a:t>
            </a:r>
          </a:p>
          <a:p>
            <a:pPr marL="114300" indent="0">
              <a:buNone/>
            </a:pPr>
            <a:r>
              <a:rPr lang="en-US" sz="800" dirty="0"/>
              <a:t>with ECG tracing, pulse oximetry monitoring and direct observations. Medications were administered incrementally over the course of the procedure to achieve an </a:t>
            </a:r>
          </a:p>
          <a:p>
            <a:pPr marL="114300" indent="0">
              <a:buNone/>
            </a:pPr>
            <a:r>
              <a:rPr lang="en-US" sz="800" dirty="0"/>
              <a:t>adequate level of conscious sedation. After digital examination of the rectum was performed, the Olympus CF HQ190L was inserted into the rectum and advanced </a:t>
            </a:r>
          </a:p>
          <a:p>
            <a:pPr marL="114300" indent="0">
              <a:buNone/>
            </a:pPr>
            <a:r>
              <a:rPr lang="en-US" sz="800" dirty="0"/>
              <a:t>under direct vision to the cecum, which was identified by the ileocecal valve and appendiceal orifice. The procedure was considered not difficult. Overall </a:t>
            </a:r>
          </a:p>
          <a:p>
            <a:pPr marL="114300" indent="0">
              <a:buNone/>
            </a:pPr>
            <a:r>
              <a:rPr lang="en-US" sz="800" dirty="0"/>
              <a:t>the patient tolerated the procedure well, without undue discomfort, hypotension or desaturation. The patient was adequately recovered in the endoscopy suite </a:t>
            </a:r>
          </a:p>
          <a:p>
            <a:pPr marL="114300" indent="0">
              <a:buNone/>
            </a:pPr>
            <a:r>
              <a:rPr lang="en-US" sz="800" dirty="0"/>
              <a:t>and was discharged to home. During withdrawal examination, the final quality of the prep was [LOCATION] Bowel Prep Scale: Right Colon: Grade 2 </a:t>
            </a:r>
          </a:p>
          <a:p>
            <a:pPr marL="114300" indent="0">
              <a:buNone/>
            </a:pPr>
            <a:r>
              <a:rPr lang="en-US" sz="800" dirty="0"/>
              <a:t>(minor amount of residual staining, small fragments of stool, and/or opaque liquid, but mucosa of colon segment is seen well) Transverse Colon: Grade 2 </a:t>
            </a:r>
          </a:p>
          <a:p>
            <a:pPr marL="114300" indent="0">
              <a:buNone/>
            </a:pPr>
            <a:r>
              <a:rPr lang="en-US" sz="800" dirty="0"/>
              <a:t>(minor amount of residual staining, small fragments of stool, and/or opaque liquid, but mucosa of colon segment is seen well) Left Colon: Grade 2 </a:t>
            </a:r>
          </a:p>
          <a:p>
            <a:pPr marL="114300" indent="0">
              <a:buNone/>
            </a:pPr>
            <a:r>
              <a:rPr lang="en-US" sz="800" dirty="0"/>
              <a:t>(minor amount of residual staining, small fragments of stool, and/or opaque liquid, but mucosa of colon segment is seen well) Additional rinsing and </a:t>
            </a:r>
          </a:p>
          <a:p>
            <a:pPr marL="114300" indent="0">
              <a:buNone/>
            </a:pPr>
            <a:r>
              <a:rPr lang="en-US" sz="800" dirty="0"/>
              <a:t>suctioning were necessary to obtain adequate views. A careful inspection was made as the colonoscope was withdrawn. This did include a retroflexed </a:t>
            </a:r>
          </a:p>
          <a:p>
            <a:pPr marL="114300" indent="0">
              <a:buNone/>
            </a:pPr>
            <a:r>
              <a:rPr lang="en-US" sz="800" dirty="0"/>
              <a:t>evaluation of the rectum. Findings and interventions are described below. Appropriate photo documentation was obtained. Overall [PATIENT] F [PATIENT] </a:t>
            </a:r>
          </a:p>
          <a:p>
            <a:pPr marL="114300" indent="0">
              <a:buNone/>
            </a:pPr>
            <a:r>
              <a:rPr lang="en-US" sz="800" dirty="0"/>
              <a:t>did tolerate the procedure well, without undue discomfort, hypotension, or desaturation. At the completion of the procedure he was transferred from the </a:t>
            </a:r>
          </a:p>
          <a:p>
            <a:pPr marL="114300" indent="0">
              <a:buNone/>
            </a:pPr>
            <a:r>
              <a:rPr lang="en-US" sz="800" dirty="0"/>
              <a:t>endoscopy suite to be recovered in the GI Lab observation area per protocol and was discharged when criteria was met. After adequate recovery from sedation, </a:t>
            </a:r>
          </a:p>
          <a:p>
            <a:pPr marL="114300" indent="0">
              <a:buNone/>
            </a:pPr>
            <a:r>
              <a:rPr lang="en-US" sz="800" dirty="0"/>
              <a:t>he was discharged to home, with appropriate plans for follow up in place. Scope in time: 1131 Cecum reached time: 1143 Scope out time: 1157 </a:t>
            </a:r>
          </a:p>
          <a:p>
            <a:pPr marL="114300" indent="0">
              <a:buNone/>
            </a:pPr>
            <a:r>
              <a:rPr lang="en-US" sz="800" dirty="0"/>
              <a:t>Findings: Anorectal: Normal Cecum: 1 polyp 2 mm in size, sessile, removed by cold biopsy and sent for pathology Ascending Colon: 1 polyp 3 mm in size, </a:t>
            </a:r>
          </a:p>
          <a:p>
            <a:pPr marL="114300" indent="0">
              <a:buNone/>
            </a:pPr>
            <a:r>
              <a:rPr lang="en-US" sz="800" dirty="0"/>
              <a:t>sessile, removed by cold biopsy and sent for pathology Transverse Colon: Normal mucosa Descending Colon: Normal mucosa Sigmoid Colon: </a:t>
            </a:r>
          </a:p>
          <a:p>
            <a:pPr marL="114300" indent="0">
              <a:buNone/>
            </a:pPr>
            <a:r>
              <a:rPr lang="en-US" sz="800" dirty="0"/>
              <a:t>Diverticulosis, mild in degree Rectum: Normal rectal mucosa throughout Interventions: 2 polyps removed by cold biopsy Complications: None </a:t>
            </a:r>
          </a:p>
          <a:p>
            <a:pPr marL="114300" indent="0">
              <a:buNone/>
            </a:pPr>
            <a:r>
              <a:rPr lang="en-US" sz="800" dirty="0"/>
              <a:t>Adverse Events: No Impression: 1. Multiple, 2 colon polyps, removed by cold biopsy and sent for pathology 2. Mild diverticulosis of left side 3. </a:t>
            </a:r>
          </a:p>
          <a:p>
            <a:pPr marL="114300" indent="0">
              <a:buNone/>
            </a:pPr>
            <a:r>
              <a:rPr lang="en-US" sz="800" dirty="0"/>
              <a:t>Otherwise, normal COLONOSCOPY to cecum Recommendations: Repeat COLONOSCOPY in 5 years Next Interval COLONOSCOPY: 5 years Histopathologic Diagnosis: A. Cecal polyp, polypectomy: ? </a:t>
            </a:r>
          </a:p>
          <a:p>
            <a:pPr marL="114300" indent="0">
              <a:buNone/>
            </a:pPr>
            <a:r>
              <a:rPr lang="en-US" sz="800" dirty="0"/>
              <a:t>Tubular adenoma. B. Ascending colon polyp, polypectomy: ? Tubular adenomas. Qualify for GI Quality project: Yes #@Surveillance@# Extent of Examination: #@Complete@# </a:t>
            </a:r>
          </a:p>
          <a:p>
            <a:pPr marL="114300" indent="0">
              <a:buNone/>
            </a:pPr>
            <a:r>
              <a:rPr lang="en-US" sz="800" dirty="0"/>
              <a:t>Pathology: #@Adenomatous change@# </a:t>
            </a:r>
            <a:r>
              <a:rPr lang="en-US" sz="800" dirty="0" err="1"/>
              <a:t>Gokulakrishnan</a:t>
            </a:r>
            <a:r>
              <a:rPr lang="en-US" sz="800" dirty="0"/>
              <a:t> Balasubramanian, MD GI Faculty Note I was present for the entire viewing portion of the endoscopy and performed the </a:t>
            </a:r>
          </a:p>
          <a:p>
            <a:pPr marL="114300" indent="0">
              <a:buNone/>
            </a:pPr>
            <a:r>
              <a:rPr lang="en-US" sz="800" dirty="0"/>
              <a:t>entire procedure with Dr. [PERSON]. [PERSON] [PERSON] [PERSON], MD Assistant Professor, Division of Gastroenterology Medical College of Wisconsin</a:t>
            </a:r>
          </a:p>
          <a:p>
            <a:pPr marL="114300" indent="0">
              <a:buNone/>
            </a:pPr>
            <a:r>
              <a:rPr lang="en-US" sz="800" dirty="0"/>
              <a:t>'''</a:t>
            </a:r>
          </a:p>
          <a:p>
            <a:pPr marL="114300" indent="0">
              <a:buNone/>
            </a:pPr>
            <a:endParaRPr lang="en-US" dirty="0"/>
          </a:p>
        </p:txBody>
      </p:sp>
    </p:spTree>
    <p:extLst>
      <p:ext uri="{BB962C8B-B14F-4D97-AF65-F5344CB8AC3E}">
        <p14:creationId xmlns:p14="http://schemas.microsoft.com/office/powerpoint/2010/main" val="993764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0"/>
            <a:ext cx="8520600" cy="572700"/>
          </a:xfrm>
        </p:spPr>
        <p:txBody>
          <a:bodyPr/>
          <a:lstStyle/>
          <a:p>
            <a:r>
              <a:rPr lang="en-US" dirty="0"/>
              <a:t>Text Summarization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311700" y="2270813"/>
            <a:ext cx="8520600" cy="2763353"/>
          </a:xfrm>
        </p:spPr>
        <p:txBody>
          <a:bodyPr/>
          <a:lstStyle/>
          <a:p>
            <a:pPr marL="114300" indent="0">
              <a:buNone/>
            </a:pPr>
            <a:r>
              <a:rPr lang="en-US" sz="1200" dirty="0"/>
              <a:t>Response Time: 0.26926517486572266 Summary: COLONOSCOPY Procedure Note Date of Procedure: [12_24_2015] Referring Physician: [PERSON] [PERSON] [PERSON], MD Primary Physician: [PERSON] [PERSON] [PERSON], MD Attending Physician: [PERSON] [PERSON], MD Fellow: [PERSON] [PERSON], [LOCATION]. Dr. [PERSON] was present and involved in the entire viewing portion of the endoscopy. Medications: Agents given by the anesthesia service during MAC Procedure Details: The patient was placed in the left lateral position and monitored continuously with ECG tracing, pulse oximetry monitoring and direct observations. A careful inspection was made as the colonoscope was withdrawn. Otherwise, normal COLONOSCOPY to cecum Recommendations: Repeat COLONOSCOPY in 5 years Next Interval COLONOSCOPY: 5 years Histopathologic Diagnosis: A. Cecal polyp, polypectomy: ? Qualify for GI Quality project: Yes #@Surveillance@# Extent of Examination: #@Complete@# Pathology: #@Adenomatous change@# </a:t>
            </a:r>
            <a:r>
              <a:rPr lang="en-US" sz="1200" dirty="0" err="1"/>
              <a:t>Gokulakrishnan</a:t>
            </a:r>
            <a:r>
              <a:rPr lang="en-US" sz="1200" dirty="0"/>
              <a:t> Balasubramanian, MD GI Faculty Note I was present for the entire viewing portion of the endoscopy and performed the entire procedure with Dr. [PERSON]. [PERSON] [PERSON] [PERSON], MD Assistant Professor, Division of Gastroenterology Medical College of Wisconsin</a:t>
            </a:r>
            <a:br>
              <a:rPr lang="en-US" sz="1200" dirty="0"/>
            </a:br>
            <a:endParaRPr lang="en-US" sz="1200" dirty="0"/>
          </a:p>
        </p:txBody>
      </p:sp>
      <p:pic>
        <p:nvPicPr>
          <p:cNvPr id="5" name="Picture 4">
            <a:extLst>
              <a:ext uri="{FF2B5EF4-FFF2-40B4-BE49-F238E27FC236}">
                <a16:creationId xmlns:a16="http://schemas.microsoft.com/office/drawing/2014/main" id="{601EC211-5461-B44C-81CB-09B27B897F4B}"/>
              </a:ext>
            </a:extLst>
          </p:cNvPr>
          <p:cNvPicPr>
            <a:picLocks noChangeAspect="1"/>
          </p:cNvPicPr>
          <p:nvPr/>
        </p:nvPicPr>
        <p:blipFill>
          <a:blip r:embed="rId2"/>
          <a:stretch>
            <a:fillRect/>
          </a:stretch>
        </p:blipFill>
        <p:spPr>
          <a:xfrm>
            <a:off x="4572000" y="196278"/>
            <a:ext cx="3480427" cy="2044447"/>
          </a:xfrm>
          <a:prstGeom prst="rect">
            <a:avLst/>
          </a:prstGeom>
        </p:spPr>
      </p:pic>
    </p:spTree>
    <p:extLst>
      <p:ext uri="{BB962C8B-B14F-4D97-AF65-F5344CB8AC3E}">
        <p14:creationId xmlns:p14="http://schemas.microsoft.com/office/powerpoint/2010/main" val="3521297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109334"/>
            <a:ext cx="8520600" cy="572700"/>
          </a:xfrm>
        </p:spPr>
        <p:txBody>
          <a:bodyPr/>
          <a:lstStyle/>
          <a:p>
            <a:r>
              <a:rPr lang="en-US" dirty="0"/>
              <a:t>Text Summarization – co-reference resolution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311700" y="2270813"/>
            <a:ext cx="8520600" cy="2763353"/>
          </a:xfrm>
        </p:spPr>
        <p:txBody>
          <a:bodyPr/>
          <a:lstStyle/>
          <a:p>
            <a:pPr marL="114300" indent="0">
              <a:buNone/>
            </a:pPr>
            <a:r>
              <a:rPr lang="en-US" dirty="0"/>
              <a:t>['My sister has a dog.', 'My sister loves a dog.']</a:t>
            </a:r>
            <a:br>
              <a:rPr lang="en-US" sz="1200" dirty="0"/>
            </a:br>
            <a:endParaRPr lang="en-US" sz="1200" dirty="0"/>
          </a:p>
        </p:txBody>
      </p:sp>
      <p:pic>
        <p:nvPicPr>
          <p:cNvPr id="4" name="Picture 3">
            <a:extLst>
              <a:ext uri="{FF2B5EF4-FFF2-40B4-BE49-F238E27FC236}">
                <a16:creationId xmlns:a16="http://schemas.microsoft.com/office/drawing/2014/main" id="{A6BE800E-16E9-AF47-85A1-02B85C6EA6FE}"/>
              </a:ext>
            </a:extLst>
          </p:cNvPr>
          <p:cNvPicPr>
            <a:picLocks noChangeAspect="1"/>
          </p:cNvPicPr>
          <p:nvPr/>
        </p:nvPicPr>
        <p:blipFill>
          <a:blip r:embed="rId2"/>
          <a:stretch>
            <a:fillRect/>
          </a:stretch>
        </p:blipFill>
        <p:spPr>
          <a:xfrm>
            <a:off x="720104" y="924279"/>
            <a:ext cx="7185716" cy="1055245"/>
          </a:xfrm>
          <a:prstGeom prst="rect">
            <a:avLst/>
          </a:prstGeom>
        </p:spPr>
      </p:pic>
    </p:spTree>
    <p:extLst>
      <p:ext uri="{BB962C8B-B14F-4D97-AF65-F5344CB8AC3E}">
        <p14:creationId xmlns:p14="http://schemas.microsoft.com/office/powerpoint/2010/main" val="1182504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59</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457199" y="57150"/>
            <a:ext cx="7972697" cy="857250"/>
          </a:xfrm>
        </p:spPr>
        <p:txBody>
          <a:bodyPr/>
          <a:lstStyle/>
          <a:p>
            <a:r>
              <a:rPr lang="en-US" altLang="en-US" sz="2700" dirty="0">
                <a:solidFill>
                  <a:srgbClr val="7030A0"/>
                </a:solidFill>
              </a:rPr>
              <a:t>Healthcare Knowledge Graph Linking Disease, Symptom, &amp; Health Risk Factors</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pic>
        <p:nvPicPr>
          <p:cNvPr id="6147" name="Picture 3" descr="Figure 2">
            <a:extLst>
              <a:ext uri="{FF2B5EF4-FFF2-40B4-BE49-F238E27FC236}">
                <a16:creationId xmlns:a16="http://schemas.microsoft.com/office/drawing/2014/main" id="{AF4C8CCA-03B2-C64A-8A03-54A7F8288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769" y="1274296"/>
            <a:ext cx="5063185" cy="2992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ACE638-6754-F946-94FA-23B5010554B0}"/>
              </a:ext>
            </a:extLst>
          </p:cNvPr>
          <p:cNvSpPr txBox="1"/>
          <p:nvPr/>
        </p:nvSpPr>
        <p:spPr>
          <a:xfrm>
            <a:off x="457199" y="4517887"/>
            <a:ext cx="7972697" cy="461665"/>
          </a:xfrm>
          <a:prstGeom prst="rect">
            <a:avLst/>
          </a:prstGeom>
          <a:noFill/>
        </p:spPr>
        <p:txBody>
          <a:bodyPr wrap="square" rtlCol="0">
            <a:spAutoFit/>
          </a:bodyPr>
          <a:lstStyle/>
          <a:p>
            <a:r>
              <a:rPr lang="en-US" sz="1200" dirty="0" err="1"/>
              <a:t>Rotmensch</a:t>
            </a:r>
            <a:r>
              <a:rPr lang="en-US" sz="1200" dirty="0"/>
              <a:t>, M., Halpern, Y., </a:t>
            </a:r>
            <a:r>
              <a:rPr lang="en-US" sz="1200" dirty="0" err="1"/>
              <a:t>Tlimat</a:t>
            </a:r>
            <a:r>
              <a:rPr lang="en-US" sz="1200" dirty="0"/>
              <a:t>, A. </a:t>
            </a:r>
            <a:r>
              <a:rPr lang="en-US" sz="1200" i="1" dirty="0"/>
              <a:t>et al.</a:t>
            </a:r>
            <a:r>
              <a:rPr lang="en-US" sz="1200" dirty="0"/>
              <a:t> Learning a Health Knowledge Graph from Electronic Medical Records. </a:t>
            </a:r>
            <a:r>
              <a:rPr lang="en-US" sz="1200" i="1" dirty="0"/>
              <a:t>Sci Rep</a:t>
            </a:r>
            <a:r>
              <a:rPr lang="en-US" sz="1200" dirty="0"/>
              <a:t> </a:t>
            </a:r>
            <a:r>
              <a:rPr lang="en-US" sz="1200" b="1" dirty="0"/>
              <a:t>7, </a:t>
            </a:r>
            <a:r>
              <a:rPr lang="en-US" sz="1200" dirty="0"/>
              <a:t>5994 (2017). https://</a:t>
            </a:r>
            <a:r>
              <a:rPr lang="en-US" sz="1200" dirty="0" err="1"/>
              <a:t>doi.org</a:t>
            </a:r>
            <a:r>
              <a:rPr lang="en-US" sz="1200" dirty="0"/>
              <a:t>/10.1038/s41598-017-05778-z</a:t>
            </a:r>
          </a:p>
        </p:txBody>
      </p:sp>
    </p:spTree>
    <p:extLst>
      <p:ext uri="{BB962C8B-B14F-4D97-AF65-F5344CB8AC3E}">
        <p14:creationId xmlns:p14="http://schemas.microsoft.com/office/powerpoint/2010/main" val="232887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 name="TextBox 7">
            <a:extLst>
              <a:ext uri="{FF2B5EF4-FFF2-40B4-BE49-F238E27FC236}">
                <a16:creationId xmlns:a16="http://schemas.microsoft.com/office/drawing/2014/main" id="{2C581403-D198-6E4F-84F9-448A30CE8A86}"/>
              </a:ext>
            </a:extLst>
          </p:cNvPr>
          <p:cNvSpPr txBox="1"/>
          <p:nvPr/>
        </p:nvSpPr>
        <p:spPr>
          <a:xfrm>
            <a:off x="5342270" y="4200869"/>
            <a:ext cx="2343911" cy="523220"/>
          </a:xfrm>
          <a:prstGeom prst="rect">
            <a:avLst/>
          </a:prstGeom>
          <a:noFill/>
        </p:spPr>
        <p:txBody>
          <a:bodyPr wrap="none" rtlCol="0">
            <a:spAutoFit/>
          </a:bodyPr>
          <a:lstStyle/>
          <a:p>
            <a:r>
              <a:rPr lang="en-US" dirty="0"/>
              <a:t>“</a:t>
            </a:r>
            <a:r>
              <a:rPr lang="en-US" dirty="0" err="1"/>
              <a:t>picaso</a:t>
            </a:r>
            <a:r>
              <a:rPr lang="en-US" dirty="0"/>
              <a:t>”</a:t>
            </a:r>
          </a:p>
          <a:p>
            <a:r>
              <a:rPr lang="en-US" dirty="0"/>
              <a:t>Clip-guided diffusion model</a:t>
            </a:r>
          </a:p>
        </p:txBody>
      </p:sp>
      <p:sp>
        <p:nvSpPr>
          <p:cNvPr id="10" name="TextBox 9">
            <a:extLst>
              <a:ext uri="{FF2B5EF4-FFF2-40B4-BE49-F238E27FC236}">
                <a16:creationId xmlns:a16="http://schemas.microsoft.com/office/drawing/2014/main" id="{7157103B-8F37-DA40-8E96-78BE9F39CF4D}"/>
              </a:ext>
            </a:extLst>
          </p:cNvPr>
          <p:cNvSpPr txBox="1"/>
          <p:nvPr/>
        </p:nvSpPr>
        <p:spPr>
          <a:xfrm>
            <a:off x="405480" y="4140978"/>
            <a:ext cx="3169457" cy="738664"/>
          </a:xfrm>
          <a:prstGeom prst="rect">
            <a:avLst/>
          </a:prstGeom>
          <a:noFill/>
        </p:spPr>
        <p:txBody>
          <a:bodyPr wrap="none" rtlCol="0">
            <a:spAutoFit/>
          </a:bodyPr>
          <a:lstStyle/>
          <a:p>
            <a:r>
              <a:rPr lang="en-US" dirty="0" err="1"/>
              <a:t>picaso</a:t>
            </a:r>
            <a:r>
              <a:rPr lang="en-US" dirty="0"/>
              <a:t> painting using van </a:t>
            </a:r>
            <a:r>
              <a:rPr lang="en-US" dirty="0" err="1"/>
              <a:t>gogh</a:t>
            </a:r>
            <a:r>
              <a:rPr lang="en-US" dirty="0"/>
              <a:t> colors</a:t>
            </a:r>
          </a:p>
          <a:p>
            <a:r>
              <a:rPr lang="en-US" dirty="0"/>
              <a:t>Clip-guided diffusion model</a:t>
            </a:r>
          </a:p>
          <a:p>
            <a:endParaRPr lang="en-US" dirty="0"/>
          </a:p>
        </p:txBody>
      </p:sp>
      <p:sp>
        <p:nvSpPr>
          <p:cNvPr id="5" name="TextBox 4">
            <a:extLst>
              <a:ext uri="{FF2B5EF4-FFF2-40B4-BE49-F238E27FC236}">
                <a16:creationId xmlns:a16="http://schemas.microsoft.com/office/drawing/2014/main" id="{9292B975-EFC8-3E44-ABB5-51DE708A833F}"/>
              </a:ext>
            </a:extLst>
          </p:cNvPr>
          <p:cNvSpPr txBox="1"/>
          <p:nvPr/>
        </p:nvSpPr>
        <p:spPr>
          <a:xfrm>
            <a:off x="4040372" y="4901609"/>
            <a:ext cx="184731" cy="307777"/>
          </a:xfrm>
          <a:prstGeom prst="rect">
            <a:avLst/>
          </a:prstGeom>
          <a:noFill/>
        </p:spPr>
        <p:txBody>
          <a:bodyPr wrap="none" rtlCol="0">
            <a:spAutoFit/>
          </a:bodyPr>
          <a:lstStyle/>
          <a:p>
            <a:endParaRPr lang="en-US" dirty="0"/>
          </a:p>
        </p:txBody>
      </p:sp>
      <p:pic>
        <p:nvPicPr>
          <p:cNvPr id="6146" name="Picture 2">
            <a:extLst>
              <a:ext uri="{FF2B5EF4-FFF2-40B4-BE49-F238E27FC236}">
                <a16:creationId xmlns:a16="http://schemas.microsoft.com/office/drawing/2014/main" id="{E40BFB30-26CD-72A9-AB00-A60587E20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30" y="543496"/>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0108597-265E-C050-C42E-0605012B8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468" y="581920"/>
            <a:ext cx="32512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43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Code generation with GPT</a:t>
            </a:r>
          </a:p>
        </p:txBody>
      </p:sp>
      <p:pic>
        <p:nvPicPr>
          <p:cNvPr id="9218" name="Picture 2">
            <a:extLst>
              <a:ext uri="{FF2B5EF4-FFF2-40B4-BE49-F238E27FC236}">
                <a16:creationId xmlns:a16="http://schemas.microsoft.com/office/drawing/2014/main" id="{16EBB434-9AE6-A741-B66E-1160EF283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253" y="1867868"/>
            <a:ext cx="5890357" cy="309243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93DCE85E-42F0-7941-9DE7-034E11D12548}"/>
              </a:ext>
            </a:extLst>
          </p:cNvPr>
          <p:cNvSpPr>
            <a:spLocks noGrp="1"/>
          </p:cNvSpPr>
          <p:nvPr>
            <p:ph type="body" idx="1"/>
          </p:nvPr>
        </p:nvSpPr>
        <p:spPr>
          <a:xfrm>
            <a:off x="311699" y="1017725"/>
            <a:ext cx="8520600" cy="3416400"/>
          </a:xfrm>
        </p:spPr>
        <p:txBody>
          <a:bodyPr/>
          <a:lstStyle/>
          <a:p>
            <a:r>
              <a:rPr lang="en-US" dirty="0"/>
              <a:t>Transformers power applications like </a:t>
            </a:r>
            <a:r>
              <a:rPr lang="en-US" u="sng" dirty="0">
                <a:hlinkClick r:id="rId3"/>
              </a:rPr>
              <a:t>GitHub’s Copilot</a:t>
            </a:r>
            <a:r>
              <a:rPr lang="en-US" dirty="0"/>
              <a:t>, which can convert a comment into source code</a:t>
            </a:r>
          </a:p>
          <a:p>
            <a:pPr marL="114300" indent="0">
              <a:buNone/>
            </a:pPr>
            <a:endParaRPr lang="en-US" dirty="0"/>
          </a:p>
        </p:txBody>
      </p:sp>
    </p:spTree>
    <p:extLst>
      <p:ext uri="{BB962C8B-B14F-4D97-AF65-F5344CB8AC3E}">
        <p14:creationId xmlns:p14="http://schemas.microsoft.com/office/powerpoint/2010/main" val="178947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61</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457199" y="57150"/>
            <a:ext cx="7972697" cy="857250"/>
          </a:xfrm>
        </p:spPr>
        <p:txBody>
          <a:bodyPr/>
          <a:lstStyle/>
          <a:p>
            <a:r>
              <a:rPr lang="en-US" altLang="en-US" sz="2700" dirty="0">
                <a:solidFill>
                  <a:srgbClr val="7030A0"/>
                </a:solidFill>
              </a:rPr>
              <a:t>Language Generation with GPT3</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pic>
        <p:nvPicPr>
          <p:cNvPr id="6" name="Picture 5">
            <a:extLst>
              <a:ext uri="{FF2B5EF4-FFF2-40B4-BE49-F238E27FC236}">
                <a16:creationId xmlns:a16="http://schemas.microsoft.com/office/drawing/2014/main" id="{6C1284EA-F825-CF45-AABB-C9EE5810DA1B}"/>
              </a:ext>
            </a:extLst>
          </p:cNvPr>
          <p:cNvPicPr>
            <a:picLocks noChangeAspect="1"/>
          </p:cNvPicPr>
          <p:nvPr/>
        </p:nvPicPr>
        <p:blipFill>
          <a:blip r:embed="rId3"/>
          <a:stretch>
            <a:fillRect/>
          </a:stretch>
        </p:blipFill>
        <p:spPr>
          <a:xfrm>
            <a:off x="111389" y="914400"/>
            <a:ext cx="6568866" cy="2750974"/>
          </a:xfrm>
          <a:prstGeom prst="rect">
            <a:avLst/>
          </a:prstGeom>
        </p:spPr>
      </p:pic>
      <p:sp>
        <p:nvSpPr>
          <p:cNvPr id="11" name="TextBox 10">
            <a:extLst>
              <a:ext uri="{FF2B5EF4-FFF2-40B4-BE49-F238E27FC236}">
                <a16:creationId xmlns:a16="http://schemas.microsoft.com/office/drawing/2014/main" id="{419BBBB0-3C8F-3C49-B060-75FC536C1C2C}"/>
              </a:ext>
            </a:extLst>
          </p:cNvPr>
          <p:cNvSpPr txBox="1"/>
          <p:nvPr/>
        </p:nvSpPr>
        <p:spPr>
          <a:xfrm>
            <a:off x="329608" y="3925389"/>
            <a:ext cx="3485249" cy="523220"/>
          </a:xfrm>
          <a:prstGeom prst="rect">
            <a:avLst/>
          </a:prstGeom>
          <a:noFill/>
        </p:spPr>
        <p:txBody>
          <a:bodyPr wrap="none" rtlCol="0">
            <a:spAutoFit/>
          </a:bodyPr>
          <a:lstStyle/>
          <a:p>
            <a:r>
              <a:rPr lang="en-US" dirty="0"/>
              <a:t>Language Models are Few-Shot Learners</a:t>
            </a:r>
          </a:p>
          <a:p>
            <a:r>
              <a:rPr lang="en-US" dirty="0"/>
              <a:t>https://</a:t>
            </a:r>
            <a:r>
              <a:rPr lang="en-US" dirty="0" err="1"/>
              <a:t>arxiv.org</a:t>
            </a:r>
            <a:r>
              <a:rPr lang="en-US" dirty="0"/>
              <a:t>/pdf/2005.14165</a:t>
            </a:r>
          </a:p>
        </p:txBody>
      </p:sp>
      <p:pic>
        <p:nvPicPr>
          <p:cNvPr id="23554" name="Picture 2">
            <a:extLst>
              <a:ext uri="{FF2B5EF4-FFF2-40B4-BE49-F238E27FC236}">
                <a16:creationId xmlns:a16="http://schemas.microsoft.com/office/drawing/2014/main" id="{6861627A-CDE8-DB4C-9E99-C1B25ADE9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131" y="0"/>
            <a:ext cx="2979737"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987D82-8417-AE4A-A25C-9E6ADF45362D}"/>
              </a:ext>
            </a:extLst>
          </p:cNvPr>
          <p:cNvSpPr txBox="1"/>
          <p:nvPr/>
        </p:nvSpPr>
        <p:spPr>
          <a:xfrm>
            <a:off x="242189" y="4708624"/>
            <a:ext cx="5860900" cy="307777"/>
          </a:xfrm>
          <a:prstGeom prst="rect">
            <a:avLst/>
          </a:prstGeom>
          <a:noFill/>
        </p:spPr>
        <p:txBody>
          <a:bodyPr wrap="none" rtlCol="0">
            <a:spAutoFit/>
          </a:bodyPr>
          <a:lstStyle/>
          <a:p>
            <a:r>
              <a:rPr lang="en-US" dirty="0"/>
              <a:t>https://</a:t>
            </a:r>
            <a:r>
              <a:rPr lang="en-US" dirty="0" err="1"/>
              <a:t>huggingface.co</a:t>
            </a:r>
            <a:r>
              <a:rPr lang="en-US" dirty="0"/>
              <a:t>/blog/few-shot-learning-</a:t>
            </a:r>
            <a:r>
              <a:rPr lang="en-US" dirty="0" err="1"/>
              <a:t>gpt</a:t>
            </a:r>
            <a:r>
              <a:rPr lang="en-US" dirty="0"/>
              <a:t>-neo-and-inference-</a:t>
            </a:r>
            <a:r>
              <a:rPr lang="en-US" dirty="0" err="1"/>
              <a:t>api</a:t>
            </a:r>
            <a:endParaRPr lang="en-US" dirty="0"/>
          </a:p>
        </p:txBody>
      </p:sp>
    </p:spTree>
    <p:extLst>
      <p:ext uri="{BB962C8B-B14F-4D97-AF65-F5344CB8AC3E}">
        <p14:creationId xmlns:p14="http://schemas.microsoft.com/office/powerpoint/2010/main" val="2095344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62</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457199" y="57150"/>
            <a:ext cx="7972697" cy="857250"/>
          </a:xfrm>
        </p:spPr>
        <p:txBody>
          <a:bodyPr/>
          <a:lstStyle/>
          <a:p>
            <a:r>
              <a:rPr lang="en-US" altLang="en-US" sz="2700" dirty="0">
                <a:solidFill>
                  <a:srgbClr val="7030A0"/>
                </a:solidFill>
              </a:rPr>
              <a:t>Code Generation with GPT3</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sp>
        <p:nvSpPr>
          <p:cNvPr id="2" name="TextBox 1">
            <a:extLst>
              <a:ext uri="{FF2B5EF4-FFF2-40B4-BE49-F238E27FC236}">
                <a16:creationId xmlns:a16="http://schemas.microsoft.com/office/drawing/2014/main" id="{79B71719-F8EE-3444-8ECC-6E5AFE9B1DF8}"/>
              </a:ext>
            </a:extLst>
          </p:cNvPr>
          <p:cNvSpPr txBox="1"/>
          <p:nvPr/>
        </p:nvSpPr>
        <p:spPr>
          <a:xfrm>
            <a:off x="149008" y="4080516"/>
            <a:ext cx="4540025" cy="523220"/>
          </a:xfrm>
          <a:prstGeom prst="rect">
            <a:avLst/>
          </a:prstGeom>
          <a:noFill/>
        </p:spPr>
        <p:txBody>
          <a:bodyPr wrap="none" rtlCol="0">
            <a:spAutoFit/>
          </a:bodyPr>
          <a:lstStyle/>
          <a:p>
            <a:r>
              <a:rPr lang="en-US" dirty="0">
                <a:hlinkClick r:id="rId3"/>
              </a:rPr>
              <a:t>Do demo at:</a:t>
            </a:r>
          </a:p>
          <a:p>
            <a:r>
              <a:rPr lang="en-US" dirty="0">
                <a:hlinkClick r:id="rId3"/>
              </a:rPr>
              <a:t>http://localhost:8888/notebooks/gpt-3-notebook.ipynb#</a:t>
            </a:r>
            <a:r>
              <a:rPr lang="en-US" dirty="0"/>
              <a:t> </a:t>
            </a:r>
          </a:p>
        </p:txBody>
      </p:sp>
      <p:pic>
        <p:nvPicPr>
          <p:cNvPr id="3" name="Picture 2">
            <a:extLst>
              <a:ext uri="{FF2B5EF4-FFF2-40B4-BE49-F238E27FC236}">
                <a16:creationId xmlns:a16="http://schemas.microsoft.com/office/drawing/2014/main" id="{1DBCF149-0D02-434D-AD1C-8B4B75A96C94}"/>
              </a:ext>
            </a:extLst>
          </p:cNvPr>
          <p:cNvPicPr>
            <a:picLocks noChangeAspect="1"/>
          </p:cNvPicPr>
          <p:nvPr/>
        </p:nvPicPr>
        <p:blipFill>
          <a:blip r:embed="rId4"/>
          <a:stretch>
            <a:fillRect/>
          </a:stretch>
        </p:blipFill>
        <p:spPr>
          <a:xfrm>
            <a:off x="457199" y="1804819"/>
            <a:ext cx="6629400" cy="1282700"/>
          </a:xfrm>
          <a:prstGeom prst="rect">
            <a:avLst/>
          </a:prstGeom>
        </p:spPr>
      </p:pic>
      <p:sp>
        <p:nvSpPr>
          <p:cNvPr id="11" name="TextBox 10">
            <a:extLst>
              <a:ext uri="{FF2B5EF4-FFF2-40B4-BE49-F238E27FC236}">
                <a16:creationId xmlns:a16="http://schemas.microsoft.com/office/drawing/2014/main" id="{419BBBB0-3C8F-3C49-B060-75FC536C1C2C}"/>
              </a:ext>
            </a:extLst>
          </p:cNvPr>
          <p:cNvSpPr txBox="1"/>
          <p:nvPr/>
        </p:nvSpPr>
        <p:spPr>
          <a:xfrm>
            <a:off x="5396277" y="892004"/>
            <a:ext cx="3485249" cy="523220"/>
          </a:xfrm>
          <a:prstGeom prst="rect">
            <a:avLst/>
          </a:prstGeom>
          <a:noFill/>
        </p:spPr>
        <p:txBody>
          <a:bodyPr wrap="none" rtlCol="0">
            <a:spAutoFit/>
          </a:bodyPr>
          <a:lstStyle/>
          <a:p>
            <a:r>
              <a:rPr lang="en-US" dirty="0"/>
              <a:t>Language Models are Few-Shot Learners</a:t>
            </a:r>
          </a:p>
          <a:p>
            <a:r>
              <a:rPr lang="en-US" dirty="0"/>
              <a:t>https://</a:t>
            </a:r>
            <a:r>
              <a:rPr lang="en-US" dirty="0" err="1"/>
              <a:t>arxiv.org</a:t>
            </a:r>
            <a:r>
              <a:rPr lang="en-US" dirty="0"/>
              <a:t>/pdf/2005.14165</a:t>
            </a:r>
          </a:p>
        </p:txBody>
      </p:sp>
    </p:spTree>
    <p:extLst>
      <p:ext uri="{BB962C8B-B14F-4D97-AF65-F5344CB8AC3E}">
        <p14:creationId xmlns:p14="http://schemas.microsoft.com/office/powerpoint/2010/main" val="4247177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63</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457199" y="57150"/>
            <a:ext cx="7972697" cy="857250"/>
          </a:xfrm>
        </p:spPr>
        <p:txBody>
          <a:bodyPr/>
          <a:lstStyle/>
          <a:p>
            <a:pPr fontAlgn="base"/>
            <a:r>
              <a:rPr lang="en-US" dirty="0">
                <a:solidFill>
                  <a:srgbClr val="7030A0"/>
                </a:solidFill>
              </a:rPr>
              <a:t>CLIP: Learning Transferable Visual Models From Natural Language Supervision</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sp>
        <p:nvSpPr>
          <p:cNvPr id="4" name="TextBox 3">
            <a:extLst>
              <a:ext uri="{FF2B5EF4-FFF2-40B4-BE49-F238E27FC236}">
                <a16:creationId xmlns:a16="http://schemas.microsoft.com/office/drawing/2014/main" id="{20D41136-E175-B447-AB37-4E1021F9B33D}"/>
              </a:ext>
            </a:extLst>
          </p:cNvPr>
          <p:cNvSpPr txBox="1"/>
          <p:nvPr/>
        </p:nvSpPr>
        <p:spPr>
          <a:xfrm>
            <a:off x="621353" y="1388778"/>
            <a:ext cx="3535976" cy="3754874"/>
          </a:xfrm>
          <a:prstGeom prst="rect">
            <a:avLst/>
          </a:prstGeom>
          <a:noFill/>
        </p:spPr>
        <p:txBody>
          <a:bodyPr wrap="square" rtlCol="0">
            <a:spAutoFit/>
          </a:bodyPr>
          <a:lstStyle/>
          <a:p>
            <a:r>
              <a:rPr lang="en-US" dirty="0"/>
              <a:t>Learns visual concepts from natural language supervision. </a:t>
            </a:r>
          </a:p>
          <a:p>
            <a:endParaRPr lang="en-US" dirty="0"/>
          </a:p>
          <a:p>
            <a:r>
              <a:rPr lang="en-US" dirty="0"/>
              <a:t>CLIP pre-trains an image encoder and a text encoder to predict which images were paired with which texts in a dataset. </a:t>
            </a:r>
          </a:p>
          <a:p>
            <a:endParaRPr lang="en-US" dirty="0"/>
          </a:p>
          <a:p>
            <a:r>
              <a:rPr lang="en-US" dirty="0"/>
              <a:t>The trained encoders are then used to turn CLIP into a zero-shot classifier. </a:t>
            </a:r>
          </a:p>
          <a:p>
            <a:endParaRPr lang="en-US" dirty="0"/>
          </a:p>
          <a:p>
            <a:r>
              <a:rPr lang="en-US" dirty="0"/>
              <a:t>All of a dataset’s classes are turned into  captions such as “a photo of a </a:t>
            </a:r>
            <a:r>
              <a:rPr lang="en-US" i="1" dirty="0"/>
              <a:t>dog</a:t>
            </a:r>
            <a:r>
              <a:rPr lang="en-US" dirty="0"/>
              <a:t>” and predict the class of the caption CLIP estimates best pairs with a given image.</a:t>
            </a:r>
          </a:p>
          <a:p>
            <a:endParaRPr lang="en-US" dirty="0"/>
          </a:p>
          <a:p>
            <a:r>
              <a:rPr lang="en-US" dirty="0">
                <a:hlinkClick r:id="rId3"/>
              </a:rPr>
              <a:t>https://openai.com/blog/clip/</a:t>
            </a:r>
          </a:p>
          <a:p>
            <a:endParaRPr lang="en-US" dirty="0"/>
          </a:p>
        </p:txBody>
      </p:sp>
      <p:sp>
        <p:nvSpPr>
          <p:cNvPr id="6" name="AutoShape 4">
            <a:extLst>
              <a:ext uri="{FF2B5EF4-FFF2-40B4-BE49-F238E27FC236}">
                <a16:creationId xmlns:a16="http://schemas.microsoft.com/office/drawing/2014/main" id="{D139809D-A9E3-7249-BC01-83E1F314B52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3841624-7F9D-BF4D-88A6-C761E95A962F}"/>
              </a:ext>
            </a:extLst>
          </p:cNvPr>
          <p:cNvPicPr>
            <a:picLocks noChangeAspect="1"/>
          </p:cNvPicPr>
          <p:nvPr/>
        </p:nvPicPr>
        <p:blipFill>
          <a:blip r:embed="rId4"/>
          <a:stretch>
            <a:fillRect/>
          </a:stretch>
        </p:blipFill>
        <p:spPr>
          <a:xfrm>
            <a:off x="4465674" y="976920"/>
            <a:ext cx="3753292" cy="4032413"/>
          </a:xfrm>
          <a:prstGeom prst="rect">
            <a:avLst/>
          </a:prstGeom>
        </p:spPr>
      </p:pic>
    </p:spTree>
    <p:extLst>
      <p:ext uri="{BB962C8B-B14F-4D97-AF65-F5344CB8AC3E}">
        <p14:creationId xmlns:p14="http://schemas.microsoft.com/office/powerpoint/2010/main" val="4252680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64</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457199" y="57150"/>
            <a:ext cx="7972697" cy="857250"/>
          </a:xfrm>
        </p:spPr>
        <p:txBody>
          <a:bodyPr/>
          <a:lstStyle/>
          <a:p>
            <a:pPr fontAlgn="base"/>
            <a:r>
              <a:rPr lang="en-US" dirty="0">
                <a:solidFill>
                  <a:srgbClr val="7030A0"/>
                </a:solidFill>
              </a:rPr>
              <a:t>CLIP: Connecting Text and Images</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sp>
        <p:nvSpPr>
          <p:cNvPr id="6" name="AutoShape 4">
            <a:extLst>
              <a:ext uri="{FF2B5EF4-FFF2-40B4-BE49-F238E27FC236}">
                <a16:creationId xmlns:a16="http://schemas.microsoft.com/office/drawing/2014/main" id="{D139809D-A9E3-7249-BC01-83E1F314B52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2697FD7A-1DF5-584C-B98B-54C3BC21E618}"/>
              </a:ext>
            </a:extLst>
          </p:cNvPr>
          <p:cNvPicPr>
            <a:picLocks noChangeAspect="1"/>
          </p:cNvPicPr>
          <p:nvPr/>
        </p:nvPicPr>
        <p:blipFill>
          <a:blip r:embed="rId3"/>
          <a:stretch>
            <a:fillRect/>
          </a:stretch>
        </p:blipFill>
        <p:spPr>
          <a:xfrm>
            <a:off x="0" y="768953"/>
            <a:ext cx="9144000" cy="3441290"/>
          </a:xfrm>
          <a:prstGeom prst="rect">
            <a:avLst/>
          </a:prstGeom>
        </p:spPr>
      </p:pic>
      <p:sp>
        <p:nvSpPr>
          <p:cNvPr id="5" name="TextBox 4">
            <a:extLst>
              <a:ext uri="{FF2B5EF4-FFF2-40B4-BE49-F238E27FC236}">
                <a16:creationId xmlns:a16="http://schemas.microsoft.com/office/drawing/2014/main" id="{3B908FD4-8F92-C04C-96B3-A544D05AD010}"/>
              </a:ext>
            </a:extLst>
          </p:cNvPr>
          <p:cNvSpPr txBox="1"/>
          <p:nvPr/>
        </p:nvSpPr>
        <p:spPr>
          <a:xfrm>
            <a:off x="2913321" y="4752753"/>
            <a:ext cx="184731" cy="307777"/>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F0D93804-1E5C-0244-855E-8B55170DDB8D}"/>
              </a:ext>
            </a:extLst>
          </p:cNvPr>
          <p:cNvSpPr txBox="1"/>
          <p:nvPr/>
        </p:nvSpPr>
        <p:spPr>
          <a:xfrm>
            <a:off x="2743200" y="4444976"/>
            <a:ext cx="2739853" cy="307777"/>
          </a:xfrm>
          <a:prstGeom prst="rect">
            <a:avLst/>
          </a:prstGeom>
          <a:noFill/>
        </p:spPr>
        <p:txBody>
          <a:bodyPr wrap="none" rtlCol="0">
            <a:spAutoFit/>
          </a:bodyPr>
          <a:lstStyle/>
          <a:p>
            <a:r>
              <a:rPr lang="en-US" dirty="0"/>
              <a:t>https://</a:t>
            </a:r>
            <a:r>
              <a:rPr lang="en-US" dirty="0" err="1"/>
              <a:t>arxiv.org</a:t>
            </a:r>
            <a:r>
              <a:rPr lang="en-US" dirty="0"/>
              <a:t>/abs/2103.00020</a:t>
            </a:r>
          </a:p>
        </p:txBody>
      </p:sp>
    </p:spTree>
    <p:extLst>
      <p:ext uri="{BB962C8B-B14F-4D97-AF65-F5344CB8AC3E}">
        <p14:creationId xmlns:p14="http://schemas.microsoft.com/office/powerpoint/2010/main" val="3724992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65</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457199" y="57150"/>
            <a:ext cx="7972697" cy="857250"/>
          </a:xfrm>
        </p:spPr>
        <p:txBody>
          <a:bodyPr/>
          <a:lstStyle/>
          <a:p>
            <a:r>
              <a:rPr lang="en-US" altLang="en-US" sz="2700" dirty="0">
                <a:solidFill>
                  <a:srgbClr val="7030A0"/>
                </a:solidFill>
              </a:rPr>
              <a:t>Image Generation with CLIP and VQ-GAN</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sp>
        <p:nvSpPr>
          <p:cNvPr id="2" name="TextBox 1">
            <a:extLst>
              <a:ext uri="{FF2B5EF4-FFF2-40B4-BE49-F238E27FC236}">
                <a16:creationId xmlns:a16="http://schemas.microsoft.com/office/drawing/2014/main" id="{E08E4CD5-9591-8846-A6CC-F5CD0F45D74C}"/>
              </a:ext>
            </a:extLst>
          </p:cNvPr>
          <p:cNvSpPr txBox="1"/>
          <p:nvPr/>
        </p:nvSpPr>
        <p:spPr>
          <a:xfrm>
            <a:off x="1000897" y="4843849"/>
            <a:ext cx="3248005" cy="1169551"/>
          </a:xfrm>
          <a:prstGeom prst="rect">
            <a:avLst/>
          </a:prstGeom>
          <a:noFill/>
        </p:spPr>
        <p:txBody>
          <a:bodyPr wrap="none" rtlCol="0">
            <a:spAutoFit/>
          </a:bodyPr>
          <a:lstStyle/>
          <a:p>
            <a:r>
              <a:rPr lang="en-US" dirty="0">
                <a:hlinkClick r:id="rId3"/>
              </a:rPr>
              <a:t>https://openai.com/blog/clip/</a:t>
            </a:r>
          </a:p>
          <a:p>
            <a:endParaRPr lang="en-US" dirty="0">
              <a:hlinkClick r:id="rId3"/>
            </a:endParaRPr>
          </a:p>
          <a:p>
            <a:r>
              <a:rPr lang="en-US" dirty="0">
                <a:hlinkClick r:id="rId3"/>
              </a:rPr>
              <a:t>https://arxiv.org/abs/2112.10741</a:t>
            </a:r>
            <a:r>
              <a:rPr lang="en-US" dirty="0"/>
              <a:t> </a:t>
            </a:r>
          </a:p>
          <a:p>
            <a:endParaRPr lang="en-US" dirty="0"/>
          </a:p>
          <a:p>
            <a:r>
              <a:rPr lang="en-US" dirty="0">
                <a:hlinkClick r:id="rId4"/>
              </a:rPr>
              <a:t>https://github.com/openai/glide-text2im</a:t>
            </a:r>
            <a:endParaRPr lang="en-US" dirty="0"/>
          </a:p>
        </p:txBody>
      </p:sp>
      <p:pic>
        <p:nvPicPr>
          <p:cNvPr id="3" name="Picture 2">
            <a:extLst>
              <a:ext uri="{FF2B5EF4-FFF2-40B4-BE49-F238E27FC236}">
                <a16:creationId xmlns:a16="http://schemas.microsoft.com/office/drawing/2014/main" id="{0D88CD48-584A-CF49-9F59-32FE5DFCB763}"/>
              </a:ext>
            </a:extLst>
          </p:cNvPr>
          <p:cNvPicPr>
            <a:picLocks noChangeAspect="1"/>
          </p:cNvPicPr>
          <p:nvPr/>
        </p:nvPicPr>
        <p:blipFill>
          <a:blip r:embed="rId5"/>
          <a:stretch>
            <a:fillRect/>
          </a:stretch>
        </p:blipFill>
        <p:spPr>
          <a:xfrm>
            <a:off x="1629824" y="1026875"/>
            <a:ext cx="5238156" cy="2703328"/>
          </a:xfrm>
          <a:prstGeom prst="rect">
            <a:avLst/>
          </a:prstGeom>
        </p:spPr>
      </p:pic>
    </p:spTree>
    <p:extLst>
      <p:ext uri="{BB962C8B-B14F-4D97-AF65-F5344CB8AC3E}">
        <p14:creationId xmlns:p14="http://schemas.microsoft.com/office/powerpoint/2010/main" val="2964856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66</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457199" y="57150"/>
            <a:ext cx="7972697" cy="857250"/>
          </a:xfrm>
        </p:spPr>
        <p:txBody>
          <a:bodyPr/>
          <a:lstStyle/>
          <a:p>
            <a:r>
              <a:rPr lang="en-US" altLang="en-US" sz="2700" dirty="0">
                <a:solidFill>
                  <a:srgbClr val="7030A0"/>
                </a:solidFill>
              </a:rPr>
              <a:t>Image Generation with CLIP and Diffusion Guided Networks</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pic>
        <p:nvPicPr>
          <p:cNvPr id="8194" name="Picture 2">
            <a:extLst>
              <a:ext uri="{FF2B5EF4-FFF2-40B4-BE49-F238E27FC236}">
                <a16:creationId xmlns:a16="http://schemas.microsoft.com/office/drawing/2014/main" id="{DFF101F3-86F0-D849-9555-649ACB5FD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331" y="823009"/>
            <a:ext cx="5866670" cy="35870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8E4CD5-9591-8846-A6CC-F5CD0F45D74C}"/>
              </a:ext>
            </a:extLst>
          </p:cNvPr>
          <p:cNvSpPr txBox="1"/>
          <p:nvPr/>
        </p:nvSpPr>
        <p:spPr>
          <a:xfrm>
            <a:off x="81763" y="2362640"/>
            <a:ext cx="2767763" cy="1384995"/>
          </a:xfrm>
          <a:prstGeom prst="rect">
            <a:avLst/>
          </a:prstGeom>
          <a:noFill/>
        </p:spPr>
        <p:txBody>
          <a:bodyPr wrap="square" rtlCol="0">
            <a:spAutoFit/>
          </a:bodyPr>
          <a:lstStyle/>
          <a:p>
            <a:r>
              <a:rPr lang="en-US" dirty="0">
                <a:hlinkClick r:id="rId4"/>
              </a:rPr>
              <a:t>https://arxiv.org/abs/2112.10741</a:t>
            </a:r>
            <a:r>
              <a:rPr lang="en-US" dirty="0"/>
              <a:t> </a:t>
            </a:r>
          </a:p>
          <a:p>
            <a:endParaRPr lang="en-US" dirty="0"/>
          </a:p>
          <a:p>
            <a:r>
              <a:rPr lang="en-US" dirty="0">
                <a:hlinkClick r:id="rId5"/>
              </a:rPr>
              <a:t>https://github.com/openai/glide-text2im</a:t>
            </a:r>
            <a:endParaRPr lang="en-US" dirty="0"/>
          </a:p>
          <a:p>
            <a:endParaRPr lang="en-US" dirty="0"/>
          </a:p>
          <a:p>
            <a:endParaRPr lang="en-US" dirty="0"/>
          </a:p>
        </p:txBody>
      </p:sp>
    </p:spTree>
    <p:extLst>
      <p:ext uri="{BB962C8B-B14F-4D97-AF65-F5344CB8AC3E}">
        <p14:creationId xmlns:p14="http://schemas.microsoft.com/office/powerpoint/2010/main" val="29066318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REPRESENTING TEXT</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064760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ONE-HOT ENCODING</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043521"/>
            <a:ext cx="8290500" cy="3808007"/>
          </a:xfrm>
        </p:spPr>
        <p:txBody>
          <a:bodyPr/>
          <a:lstStyle/>
          <a:p>
            <a:r>
              <a:rPr lang="en-US" sz="1800" dirty="0"/>
              <a:t>Words are categorical, they have no </a:t>
            </a:r>
            <a:r>
              <a:rPr lang="en-US" sz="1800" i="1" dirty="0">
                <a:solidFill>
                  <a:srgbClr val="7030A0"/>
                </a:solidFill>
              </a:rPr>
              <a:t>ordinal</a:t>
            </a:r>
            <a:r>
              <a:rPr lang="en-US" sz="1800" dirty="0"/>
              <a:t> relationship. So, they can’t just be numerically encoded.</a:t>
            </a:r>
          </a:p>
          <a:p>
            <a:r>
              <a:rPr lang="en-US" sz="1800" dirty="0"/>
              <a:t>For each word:</a:t>
            </a:r>
          </a:p>
          <a:p>
            <a:pPr lvl="1"/>
            <a:r>
              <a:rPr lang="en-US" sz="1633" dirty="0"/>
              <a:t>Numerically encode each word: {red:0, green:1, blue:2}</a:t>
            </a:r>
          </a:p>
          <a:p>
            <a:pPr lvl="1"/>
            <a:r>
              <a:rPr lang="en-US" sz="1800" dirty="0"/>
              <a:t>Generate vector of zeros the length of all possible words/categories</a:t>
            </a:r>
          </a:p>
          <a:p>
            <a:pPr lvl="1"/>
            <a:r>
              <a:rPr lang="en-US" sz="1800" dirty="0"/>
              <a:t>Set the index value for the word in the vector</a:t>
            </a:r>
          </a:p>
          <a:p>
            <a:pPr marL="1037146" lvl="2" indent="0">
              <a:buNone/>
            </a:pPr>
            <a:r>
              <a:rPr lang="en-US" sz="1466" dirty="0"/>
              <a:t>red,	green,	blue</a:t>
            </a:r>
          </a:p>
          <a:p>
            <a:pPr marL="1037146" lvl="2" indent="0">
              <a:buNone/>
            </a:pPr>
            <a:r>
              <a:rPr lang="en-US" sz="1466" dirty="0"/>
              <a:t>1,	0,	0</a:t>
            </a:r>
          </a:p>
          <a:p>
            <a:pPr marL="1037146" lvl="2" indent="0">
              <a:buNone/>
            </a:pPr>
            <a:r>
              <a:rPr lang="en-US" sz="1466" dirty="0"/>
              <a:t>0,	1,	0</a:t>
            </a:r>
          </a:p>
          <a:p>
            <a:pPr marL="1037146" lvl="2" indent="0">
              <a:buNone/>
            </a:pPr>
            <a:r>
              <a:rPr lang="en-US" sz="1466" dirty="0"/>
              <a:t>0,	0,	1</a:t>
            </a:r>
          </a:p>
          <a:p>
            <a:pPr marL="1037146" lvl="2" indent="0">
              <a:buNone/>
            </a:pPr>
            <a:endParaRPr lang="en-US" sz="1466" dirty="0"/>
          </a:p>
        </p:txBody>
      </p:sp>
    </p:spTree>
    <p:extLst>
      <p:ext uri="{BB962C8B-B14F-4D97-AF65-F5344CB8AC3E}">
        <p14:creationId xmlns:p14="http://schemas.microsoft.com/office/powerpoint/2010/main" val="418642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5853443" cy="3808007"/>
          </a:xfrm>
        </p:spPr>
        <p:txBody>
          <a:bodyPr/>
          <a:lstStyle/>
          <a:p>
            <a:r>
              <a:rPr lang="en-US" sz="1800" dirty="0"/>
              <a:t>One-hot results in </a:t>
            </a:r>
            <a:r>
              <a:rPr lang="en-US" sz="1800" i="1" dirty="0">
                <a:solidFill>
                  <a:srgbClr val="7030A0"/>
                </a:solidFill>
              </a:rPr>
              <a:t>sparse vector representation </a:t>
            </a:r>
            <a:r>
              <a:rPr lang="en-US" sz="1800" dirty="0"/>
              <a:t>(mostly zeros, hi dimensions).</a:t>
            </a:r>
          </a:p>
          <a:p>
            <a:r>
              <a:rPr lang="en-US" sz="1800" dirty="0"/>
              <a:t>Word embeddings provide </a:t>
            </a:r>
            <a:r>
              <a:rPr lang="en-US" sz="1800" i="1" dirty="0">
                <a:solidFill>
                  <a:srgbClr val="7030A0"/>
                </a:solidFill>
              </a:rPr>
              <a:t>dense vector representations</a:t>
            </a:r>
            <a:r>
              <a:rPr lang="en-US" sz="1800" dirty="0"/>
              <a:t>.</a:t>
            </a:r>
          </a:p>
          <a:p>
            <a:r>
              <a:rPr lang="en-US" sz="1800" dirty="0"/>
              <a:t>Idea is to “embed” words into a lower-dimensionality space.</a:t>
            </a:r>
          </a:p>
          <a:p>
            <a:r>
              <a:rPr lang="en-US" sz="1800" dirty="0"/>
              <a:t>The dimensions of this space are typically defined by word context, i.e., semantically similar words are embedded near each other.</a:t>
            </a:r>
          </a:p>
          <a:p>
            <a:r>
              <a:rPr lang="en-US" sz="1800" dirty="0"/>
              <a:t>Popular algorithms:</a:t>
            </a:r>
          </a:p>
          <a:p>
            <a:pPr lvl="1"/>
            <a:r>
              <a:rPr lang="en-US" sz="1633" dirty="0"/>
              <a:t>Point-wise mutual information (PMI)</a:t>
            </a:r>
          </a:p>
          <a:p>
            <a:pPr lvl="1"/>
            <a:r>
              <a:rPr lang="en-US" sz="1633" dirty="0"/>
              <a:t>Word2Vec: Skip-gram or CBOW</a:t>
            </a:r>
          </a:p>
          <a:p>
            <a:pPr lvl="1"/>
            <a:r>
              <a:rPr lang="en-US" sz="1633" dirty="0" err="1"/>
              <a:t>GLoVE</a:t>
            </a:r>
            <a:endParaRPr lang="en-US" sz="1466" dirty="0"/>
          </a:p>
        </p:txBody>
      </p:sp>
      <p:pic>
        <p:nvPicPr>
          <p:cNvPr id="4" name="Picture 3">
            <a:extLst>
              <a:ext uri="{FF2B5EF4-FFF2-40B4-BE49-F238E27FC236}">
                <a16:creationId xmlns:a16="http://schemas.microsoft.com/office/drawing/2014/main" id="{F26A526C-D5F1-DE4A-A387-54278B67EA8C}"/>
              </a:ext>
            </a:extLst>
          </p:cNvPr>
          <p:cNvPicPr>
            <a:picLocks noChangeAspect="1"/>
          </p:cNvPicPr>
          <p:nvPr/>
        </p:nvPicPr>
        <p:blipFill>
          <a:blip r:embed="rId3"/>
          <a:stretch>
            <a:fillRect/>
          </a:stretch>
        </p:blipFill>
        <p:spPr>
          <a:xfrm>
            <a:off x="5882692" y="1285311"/>
            <a:ext cx="3001740" cy="3324427"/>
          </a:xfrm>
          <a:prstGeom prst="rect">
            <a:avLst/>
          </a:prstGeom>
        </p:spPr>
      </p:pic>
    </p:spTree>
    <p:extLst>
      <p:ext uri="{BB962C8B-B14F-4D97-AF65-F5344CB8AC3E}">
        <p14:creationId xmlns:p14="http://schemas.microsoft.com/office/powerpoint/2010/main" val="64635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 name="TextBox 7">
            <a:extLst>
              <a:ext uri="{FF2B5EF4-FFF2-40B4-BE49-F238E27FC236}">
                <a16:creationId xmlns:a16="http://schemas.microsoft.com/office/drawing/2014/main" id="{2C581403-D198-6E4F-84F9-448A30CE8A86}"/>
              </a:ext>
            </a:extLst>
          </p:cNvPr>
          <p:cNvSpPr txBox="1"/>
          <p:nvPr/>
        </p:nvSpPr>
        <p:spPr>
          <a:xfrm>
            <a:off x="5342270" y="4200869"/>
            <a:ext cx="2561920" cy="523220"/>
          </a:xfrm>
          <a:prstGeom prst="rect">
            <a:avLst/>
          </a:prstGeom>
          <a:noFill/>
        </p:spPr>
        <p:txBody>
          <a:bodyPr wrap="none" rtlCol="0">
            <a:spAutoFit/>
          </a:bodyPr>
          <a:lstStyle/>
          <a:p>
            <a:r>
              <a:rPr lang="en-US" dirty="0"/>
              <a:t>“</a:t>
            </a:r>
            <a:r>
              <a:rPr lang="en-US" dirty="0" err="1"/>
              <a:t>monet</a:t>
            </a:r>
            <a:r>
              <a:rPr lang="en-US" dirty="0"/>
              <a:t> painting of water lilies”</a:t>
            </a:r>
          </a:p>
          <a:p>
            <a:r>
              <a:rPr lang="en-US" dirty="0"/>
              <a:t>Clip-guided diffusion model</a:t>
            </a:r>
          </a:p>
        </p:txBody>
      </p:sp>
      <p:sp>
        <p:nvSpPr>
          <p:cNvPr id="10" name="TextBox 9">
            <a:extLst>
              <a:ext uri="{FF2B5EF4-FFF2-40B4-BE49-F238E27FC236}">
                <a16:creationId xmlns:a16="http://schemas.microsoft.com/office/drawing/2014/main" id="{7157103B-8F37-DA40-8E96-78BE9F39CF4D}"/>
              </a:ext>
            </a:extLst>
          </p:cNvPr>
          <p:cNvSpPr txBox="1"/>
          <p:nvPr/>
        </p:nvSpPr>
        <p:spPr>
          <a:xfrm>
            <a:off x="405480" y="4140978"/>
            <a:ext cx="3635932" cy="738664"/>
          </a:xfrm>
          <a:prstGeom prst="rect">
            <a:avLst/>
          </a:prstGeom>
          <a:noFill/>
        </p:spPr>
        <p:txBody>
          <a:bodyPr wrap="none" rtlCol="0">
            <a:spAutoFit/>
          </a:bodyPr>
          <a:lstStyle/>
          <a:p>
            <a:r>
              <a:rPr lang="en-US" dirty="0"/>
              <a:t>van </a:t>
            </a:r>
            <a:r>
              <a:rPr lang="en-US" dirty="0" err="1"/>
              <a:t>gogh</a:t>
            </a:r>
            <a:r>
              <a:rPr lang="en-US" dirty="0"/>
              <a:t> painting of flowers and mountains</a:t>
            </a:r>
          </a:p>
          <a:p>
            <a:r>
              <a:rPr lang="en-US" dirty="0"/>
              <a:t>Clip-guided diffusion model</a:t>
            </a:r>
          </a:p>
          <a:p>
            <a:endParaRPr lang="en-US" dirty="0"/>
          </a:p>
        </p:txBody>
      </p:sp>
      <p:sp>
        <p:nvSpPr>
          <p:cNvPr id="5" name="TextBox 4">
            <a:extLst>
              <a:ext uri="{FF2B5EF4-FFF2-40B4-BE49-F238E27FC236}">
                <a16:creationId xmlns:a16="http://schemas.microsoft.com/office/drawing/2014/main" id="{9292B975-EFC8-3E44-ABB5-51DE708A833F}"/>
              </a:ext>
            </a:extLst>
          </p:cNvPr>
          <p:cNvSpPr txBox="1"/>
          <p:nvPr/>
        </p:nvSpPr>
        <p:spPr>
          <a:xfrm>
            <a:off x="4040372" y="4901609"/>
            <a:ext cx="184731" cy="307777"/>
          </a:xfrm>
          <a:prstGeom prst="rect">
            <a:avLst/>
          </a:prstGeom>
          <a:noFill/>
        </p:spPr>
        <p:txBody>
          <a:bodyPr wrap="none" rtlCol="0">
            <a:spAutoFit/>
          </a:bodyPr>
          <a:lstStyle/>
          <a:p>
            <a:endParaRPr lang="en-US" dirty="0"/>
          </a:p>
        </p:txBody>
      </p:sp>
      <p:pic>
        <p:nvPicPr>
          <p:cNvPr id="8194" name="Picture 2">
            <a:extLst>
              <a:ext uri="{FF2B5EF4-FFF2-40B4-BE49-F238E27FC236}">
                <a16:creationId xmlns:a16="http://schemas.microsoft.com/office/drawing/2014/main" id="{C29031B5-38F9-5028-BE1A-DC051D5F5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46" y="708643"/>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81F1D15-24A3-8869-F6C5-787CCAD28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8961" y="708643"/>
            <a:ext cx="32512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57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73DFD2-1ED2-1C4E-BAB2-74BFE59EF70E}"/>
              </a:ext>
            </a:extLst>
          </p:cNvPr>
          <p:cNvPicPr>
            <a:picLocks noChangeAspect="1"/>
          </p:cNvPicPr>
          <p:nvPr/>
        </p:nvPicPr>
        <p:blipFill>
          <a:blip r:embed="rId2"/>
          <a:stretch>
            <a:fillRect/>
          </a:stretch>
        </p:blipFill>
        <p:spPr>
          <a:xfrm>
            <a:off x="1320110" y="551021"/>
            <a:ext cx="6503780" cy="4540112"/>
          </a:xfrm>
          <a:prstGeom prst="rect">
            <a:avLst/>
          </a:prstGeom>
        </p:spPr>
      </p:pic>
    </p:spTree>
    <p:extLst>
      <p:ext uri="{BB962C8B-B14F-4D97-AF65-F5344CB8AC3E}">
        <p14:creationId xmlns:p14="http://schemas.microsoft.com/office/powerpoint/2010/main" val="2908839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D653-EBA0-394D-BEF9-E8B7F80C5862}"/>
              </a:ext>
            </a:extLst>
          </p:cNvPr>
          <p:cNvSpPr>
            <a:spLocks noGrp="1"/>
          </p:cNvSpPr>
          <p:nvPr>
            <p:ph type="title"/>
          </p:nvPr>
        </p:nvSpPr>
        <p:spPr/>
        <p:txBody>
          <a:bodyPr/>
          <a:lstStyle/>
          <a:p>
            <a:r>
              <a:rPr lang="en-US" dirty="0">
                <a:solidFill>
                  <a:srgbClr val="7030A0"/>
                </a:solidFill>
              </a:rPr>
              <a:t>Embeddings: Projects into a word embedding space</a:t>
            </a:r>
            <a:endParaRPr lang="en-US" dirty="0"/>
          </a:p>
        </p:txBody>
      </p:sp>
      <p:sp>
        <p:nvSpPr>
          <p:cNvPr id="3" name="Content Placeholder 2">
            <a:extLst>
              <a:ext uri="{FF2B5EF4-FFF2-40B4-BE49-F238E27FC236}">
                <a16:creationId xmlns:a16="http://schemas.microsoft.com/office/drawing/2014/main" id="{E930E62B-4B10-4A4A-9003-0E11FA752E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E4C3C2-0214-244C-AFB3-6C5CEB183BE5}"/>
              </a:ext>
            </a:extLst>
          </p:cNvPr>
          <p:cNvPicPr>
            <a:picLocks noChangeAspect="1"/>
          </p:cNvPicPr>
          <p:nvPr/>
        </p:nvPicPr>
        <p:blipFill>
          <a:blip r:embed="rId3"/>
          <a:stretch>
            <a:fillRect/>
          </a:stretch>
        </p:blipFill>
        <p:spPr>
          <a:xfrm>
            <a:off x="414338" y="1028700"/>
            <a:ext cx="8315325" cy="3086100"/>
          </a:xfrm>
          <a:prstGeom prst="rect">
            <a:avLst/>
          </a:prstGeom>
        </p:spPr>
      </p:pic>
      <p:sp>
        <p:nvSpPr>
          <p:cNvPr id="5" name="TextBox 4">
            <a:extLst>
              <a:ext uri="{FF2B5EF4-FFF2-40B4-BE49-F238E27FC236}">
                <a16:creationId xmlns:a16="http://schemas.microsoft.com/office/drawing/2014/main" id="{48FFB332-C009-D146-B605-EF351BD8A8B3}"/>
              </a:ext>
            </a:extLst>
          </p:cNvPr>
          <p:cNvSpPr txBox="1"/>
          <p:nvPr/>
        </p:nvSpPr>
        <p:spPr>
          <a:xfrm>
            <a:off x="2581276" y="4632722"/>
            <a:ext cx="3791423" cy="253916"/>
          </a:xfrm>
          <a:prstGeom prst="rect">
            <a:avLst/>
          </a:prstGeom>
          <a:noFill/>
        </p:spPr>
        <p:txBody>
          <a:bodyPr wrap="none" rtlCol="0">
            <a:spAutoFit/>
          </a:bodyPr>
          <a:lstStyle/>
          <a:p>
            <a:r>
              <a:rPr lang="en-US" sz="1050" dirty="0">
                <a:hlinkClick r:id="rId4"/>
              </a:rPr>
              <a:t>https://www.tensorflow.org/tutorials/representation/word2vec</a:t>
            </a:r>
            <a:endParaRPr lang="en-US" sz="1050" dirty="0"/>
          </a:p>
        </p:txBody>
      </p:sp>
    </p:spTree>
    <p:extLst>
      <p:ext uri="{BB962C8B-B14F-4D97-AF65-F5344CB8AC3E}">
        <p14:creationId xmlns:p14="http://schemas.microsoft.com/office/powerpoint/2010/main" val="2414861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DFC74E-FFE7-B94D-AE7F-3A2A40A16124}"/>
              </a:ext>
            </a:extLst>
          </p:cNvPr>
          <p:cNvPicPr>
            <a:picLocks noChangeAspect="1"/>
          </p:cNvPicPr>
          <p:nvPr/>
        </p:nvPicPr>
        <p:blipFill>
          <a:blip r:embed="rId2"/>
          <a:stretch>
            <a:fillRect/>
          </a:stretch>
        </p:blipFill>
        <p:spPr>
          <a:xfrm>
            <a:off x="1535676" y="0"/>
            <a:ext cx="6072649" cy="5143500"/>
          </a:xfrm>
          <a:prstGeom prst="rect">
            <a:avLst/>
          </a:prstGeom>
        </p:spPr>
      </p:pic>
    </p:spTree>
    <p:extLst>
      <p:ext uri="{BB962C8B-B14F-4D97-AF65-F5344CB8AC3E}">
        <p14:creationId xmlns:p14="http://schemas.microsoft.com/office/powerpoint/2010/main" val="33701883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RNNS / LSTMS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370123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277950"/>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RECURRENT LAYERS</a:t>
            </a:r>
            <a:endParaRPr sz="3600" b="1" i="0" u="none" strike="noStrike" cap="none" dirty="0">
              <a:solidFill>
                <a:srgbClr val="7030A0"/>
              </a:solidFill>
              <a:latin typeface="Trebuchet MS"/>
              <a:ea typeface="Trebuchet MS"/>
              <a:cs typeface="Trebuchet MS"/>
              <a:sym typeface="Trebuchet MS"/>
            </a:endParaRPr>
          </a:p>
        </p:txBody>
      </p:sp>
      <p:sp>
        <p:nvSpPr>
          <p:cNvPr id="248" name="Google Shape;248;p46"/>
          <p:cNvSpPr txBox="1">
            <a:spLocks noGrp="1"/>
          </p:cNvSpPr>
          <p:nvPr>
            <p:ph type="body" idx="1"/>
          </p:nvPr>
        </p:nvSpPr>
        <p:spPr>
          <a:xfrm>
            <a:off x="311700" y="1152475"/>
            <a:ext cx="4444850" cy="3416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RNNs share the weights between the time steps</a:t>
            </a:r>
            <a:endParaRPr sz="18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Condition the neural network on all previous words </a:t>
            </a:r>
            <a:endParaRPr sz="1800" b="0" i="0" u="none" strike="noStrike" cap="none">
              <a:solidFill>
                <a:schemeClr val="dk2"/>
              </a:solidFill>
              <a:latin typeface="Arial"/>
              <a:ea typeface="Arial"/>
              <a:cs typeface="Arial"/>
              <a:sym typeface="Arial"/>
            </a:endParaRPr>
          </a:p>
          <a:p>
            <a:pPr marL="914400" marR="0" lvl="1" indent="-228600" algn="l" rtl="0">
              <a:lnSpc>
                <a:spcPct val="115000"/>
              </a:lnSpc>
              <a:spcBef>
                <a:spcPts val="1600"/>
              </a:spcBef>
              <a:spcAft>
                <a:spcPts val="0"/>
              </a:spcAft>
              <a:buClr>
                <a:schemeClr val="dk2"/>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(and all document in the end)</a:t>
            </a:r>
            <a:endParaRPr sz="14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RAM requirement only	 scales with number of timesteps</a:t>
            </a:r>
            <a:endParaRPr sz="1800" b="0" i="0" u="none" strike="noStrike" cap="none">
              <a:solidFill>
                <a:schemeClr val="dk2"/>
              </a:solidFill>
              <a:latin typeface="Arial"/>
              <a:ea typeface="Arial"/>
              <a:cs typeface="Arial"/>
              <a:sym typeface="Arial"/>
            </a:endParaRPr>
          </a:p>
        </p:txBody>
      </p:sp>
      <p:pic>
        <p:nvPicPr>
          <p:cNvPr id="249" name="Google Shape;249;p46"/>
          <p:cNvPicPr preferRelativeResize="0"/>
          <p:nvPr/>
        </p:nvPicPr>
        <p:blipFill rotWithShape="1">
          <a:blip r:embed="rId3">
            <a:alphaModFix/>
          </a:blip>
          <a:srcRect/>
          <a:stretch/>
        </p:blipFill>
        <p:spPr>
          <a:xfrm>
            <a:off x="4756550" y="1499450"/>
            <a:ext cx="4358127" cy="2475047"/>
          </a:xfrm>
          <a:prstGeom prst="rect">
            <a:avLst/>
          </a:prstGeom>
          <a:noFill/>
          <a:ln>
            <a:noFill/>
          </a:ln>
        </p:spPr>
      </p:pic>
    </p:spTree>
    <p:extLst>
      <p:ext uri="{BB962C8B-B14F-4D97-AF65-F5344CB8AC3E}">
        <p14:creationId xmlns:p14="http://schemas.microsoft.com/office/powerpoint/2010/main" val="790580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STATE OF THE ART</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349976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dirty="0">
                <a:solidFill>
                  <a:srgbClr val="7030A0"/>
                </a:solidFill>
              </a:rPr>
              <a:t>NLP: With deep Learning,</a:t>
            </a:r>
            <a:br>
              <a:rPr lang="en-US" dirty="0">
                <a:solidFill>
                  <a:srgbClr val="7030A0"/>
                </a:solidFill>
              </a:rPr>
            </a:br>
            <a:r>
              <a:rPr lang="en-US" dirty="0">
                <a:solidFill>
                  <a:srgbClr val="7030A0"/>
                </a:solidFill>
              </a:rPr>
              <a:t>reality is getting closer to vision</a:t>
            </a:r>
          </a:p>
        </p:txBody>
      </p:sp>
      <p:sp>
        <p:nvSpPr>
          <p:cNvPr id="11" name="Rounded Rectangular Callout 10"/>
          <p:cNvSpPr/>
          <p:nvPr/>
        </p:nvSpPr>
        <p:spPr>
          <a:xfrm>
            <a:off x="2048668" y="1413273"/>
            <a:ext cx="1490663" cy="726281"/>
          </a:xfrm>
          <a:prstGeom prst="wedgeRoundRectCallout">
            <a:avLst>
              <a:gd name="adj1" fmla="val -5879"/>
              <a:gd name="adj2" fmla="val 134063"/>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a:solidFill>
                  <a:schemeClr val="tx1"/>
                </a:solidFill>
              </a:rPr>
              <a:t>Ok Google</a:t>
            </a:r>
            <a:r>
              <a:rPr lang="en-US" sz="1500" dirty="0">
                <a:solidFill>
                  <a:schemeClr val="tx1"/>
                </a:solidFill>
              </a:rPr>
              <a:t>, what’s my commute?</a:t>
            </a:r>
          </a:p>
        </p:txBody>
      </p:sp>
      <p:sp>
        <p:nvSpPr>
          <p:cNvPr id="12" name="Rounded Rectangular Callout 11"/>
          <p:cNvSpPr/>
          <p:nvPr/>
        </p:nvSpPr>
        <p:spPr>
          <a:xfrm>
            <a:off x="3943350" y="1413272"/>
            <a:ext cx="1453129" cy="701278"/>
          </a:xfrm>
          <a:prstGeom prst="wedgeRoundRectCallout">
            <a:avLst>
              <a:gd name="adj1" fmla="val 493"/>
              <a:gd name="adj2" fmla="val 165577"/>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Siri</a:t>
            </a:r>
            <a:r>
              <a:rPr lang="en-US" sz="1500" i="1" dirty="0">
                <a:solidFill>
                  <a:schemeClr val="tx1"/>
                </a:solidFill>
              </a:rPr>
              <a:t>, </a:t>
            </a:r>
            <a:r>
              <a:rPr lang="en-US" sz="1500" dirty="0">
                <a:solidFill>
                  <a:schemeClr val="tx1"/>
                </a:solidFill>
              </a:rPr>
              <a:t>play </a:t>
            </a:r>
            <a:r>
              <a:rPr lang="en-US" sz="1500" dirty="0" err="1">
                <a:solidFill>
                  <a:schemeClr val="tx1"/>
                </a:solidFill>
              </a:rPr>
              <a:t>Stompy</a:t>
            </a:r>
            <a:r>
              <a:rPr lang="en-US" sz="1500" dirty="0">
                <a:solidFill>
                  <a:schemeClr val="tx1"/>
                </a:solidFill>
              </a:rPr>
              <a:t> the Bear</a:t>
            </a:r>
          </a:p>
        </p:txBody>
      </p:sp>
      <p:sp>
        <p:nvSpPr>
          <p:cNvPr id="13" name="Rounded Rectangular Callout 12"/>
          <p:cNvSpPr/>
          <p:nvPr/>
        </p:nvSpPr>
        <p:spPr>
          <a:xfrm>
            <a:off x="6229350" y="1068979"/>
            <a:ext cx="1413272" cy="925783"/>
          </a:xfrm>
          <a:prstGeom prst="wedgeRoundRectCallout">
            <a:avLst>
              <a:gd name="adj1" fmla="val 5096"/>
              <a:gd name="adj2" fmla="val 101184"/>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Alexa</a:t>
            </a:r>
            <a:r>
              <a:rPr lang="en-US" sz="1500" dirty="0">
                <a:solidFill>
                  <a:schemeClr val="tx1"/>
                </a:solidFill>
              </a:rPr>
              <a:t>, re-order Thai Peanut Sauce</a:t>
            </a:r>
          </a:p>
        </p:txBody>
      </p:sp>
      <p:pic>
        <p:nvPicPr>
          <p:cNvPr id="3" name="Picture 2"/>
          <p:cNvPicPr>
            <a:picLocks noChangeAspect="1"/>
          </p:cNvPicPr>
          <p:nvPr/>
        </p:nvPicPr>
        <p:blipFill>
          <a:blip r:embed="rId3"/>
          <a:stretch>
            <a:fillRect/>
          </a:stretch>
        </p:blipFill>
        <p:spPr>
          <a:xfrm>
            <a:off x="1828800" y="2886075"/>
            <a:ext cx="1781175" cy="1914525"/>
          </a:xfrm>
          <a:prstGeom prst="rect">
            <a:avLst/>
          </a:prstGeom>
        </p:spPr>
      </p:pic>
      <p:pic>
        <p:nvPicPr>
          <p:cNvPr id="4" name="Picture 3"/>
          <p:cNvPicPr>
            <a:picLocks noChangeAspect="1"/>
          </p:cNvPicPr>
          <p:nvPr/>
        </p:nvPicPr>
        <p:blipFill>
          <a:blip r:embed="rId4"/>
          <a:stretch>
            <a:fillRect/>
          </a:stretch>
        </p:blipFill>
        <p:spPr>
          <a:xfrm>
            <a:off x="6229350" y="2514600"/>
            <a:ext cx="885825" cy="2411087"/>
          </a:xfrm>
          <a:prstGeom prst="rect">
            <a:avLst/>
          </a:prstGeom>
        </p:spPr>
      </p:pic>
      <p:pic>
        <p:nvPicPr>
          <p:cNvPr id="5" name="Picture 4"/>
          <p:cNvPicPr>
            <a:picLocks noChangeAspect="1"/>
          </p:cNvPicPr>
          <p:nvPr/>
        </p:nvPicPr>
        <p:blipFill>
          <a:blip r:embed="rId5"/>
          <a:stretch>
            <a:fillRect/>
          </a:stretch>
        </p:blipFill>
        <p:spPr>
          <a:xfrm>
            <a:off x="4114800" y="2971800"/>
            <a:ext cx="1373569" cy="1712179"/>
          </a:xfrm>
          <a:prstGeom prst="rect">
            <a:avLst/>
          </a:prstGeom>
        </p:spPr>
      </p:pic>
    </p:spTree>
    <p:extLst>
      <p:ext uri="{BB962C8B-B14F-4D97-AF65-F5344CB8AC3E}">
        <p14:creationId xmlns:p14="http://schemas.microsoft.com/office/powerpoint/2010/main" val="318080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415289" y="551020"/>
            <a:ext cx="8313500" cy="873089"/>
          </a:xfrm>
        </p:spPr>
        <p:txBody>
          <a:bodyPr/>
          <a:lstStyle/>
          <a:p>
            <a:br>
              <a:rPr lang="en-US" b="0" dirty="0"/>
            </a:br>
            <a:br>
              <a:rPr lang="en-US" b="0" dirty="0"/>
            </a:br>
            <a:r>
              <a:rPr lang="en-US" sz="2800" b="0" dirty="0">
                <a:solidFill>
                  <a:srgbClr val="7030A0"/>
                </a:solidFill>
              </a:rPr>
              <a:t>Encoder-Decoder Architecture</a:t>
            </a:r>
            <a:br>
              <a:rPr lang="en-US" sz="2800" b="0" dirty="0">
                <a:solidFill>
                  <a:srgbClr val="7030A0"/>
                </a:solidFill>
              </a:rPr>
            </a:br>
            <a:r>
              <a:rPr lang="en-US" sz="2800" b="0" dirty="0">
                <a:solidFill>
                  <a:srgbClr val="7030A0"/>
                </a:solidFill>
              </a:rPr>
              <a:t>Sequence-to-Sequence Model </a:t>
            </a:r>
            <a:br>
              <a:rPr lang="en-US" sz="2800" b="0" dirty="0">
                <a:solidFill>
                  <a:srgbClr val="7030A0"/>
                </a:solidFill>
              </a:rPr>
            </a:br>
            <a:r>
              <a:rPr lang="en-US" sz="2800" b="0" dirty="0">
                <a:solidFill>
                  <a:srgbClr val="7030A0"/>
                </a:solidFill>
              </a:rPr>
              <a:t>- Neural Machine Translation</a:t>
            </a:r>
            <a:endParaRPr lang="en-US" sz="2800" dirty="0">
              <a:solidFill>
                <a:srgbClr val="7030A0"/>
              </a:solidFill>
            </a:endParaRPr>
          </a:p>
        </p:txBody>
      </p:sp>
      <p:sp>
        <p:nvSpPr>
          <p:cNvPr id="3" name="Text Placeholder 2">
            <a:extLst>
              <a:ext uri="{FF2B5EF4-FFF2-40B4-BE49-F238E27FC236}">
                <a16:creationId xmlns:a16="http://schemas.microsoft.com/office/drawing/2014/main" id="{E4A6D4BF-7990-F146-BFEA-D565D733D01A}"/>
              </a:ext>
            </a:extLst>
          </p:cNvPr>
          <p:cNvSpPr>
            <a:spLocks noGrp="1"/>
          </p:cNvSpPr>
          <p:nvPr>
            <p:ph type="body" idx="1"/>
          </p:nvPr>
        </p:nvSpPr>
        <p:spPr>
          <a:xfrm>
            <a:off x="430625" y="1537252"/>
            <a:ext cx="8290500" cy="3314276"/>
          </a:xfrm>
        </p:spPr>
        <p:txBody>
          <a:bodyPr/>
          <a:lstStyle/>
          <a:p>
            <a:r>
              <a:rPr lang="en-US" dirty="0"/>
              <a:t>Encoder RNN encodes input sequence into a fixed size vector, and then is passed repeatedly to decoder RNN.</a:t>
            </a:r>
          </a:p>
          <a:p>
            <a:endParaRPr lang="en-US" dirty="0"/>
          </a:p>
        </p:txBody>
      </p:sp>
      <p:pic>
        <p:nvPicPr>
          <p:cNvPr id="5" name="Picture 4">
            <a:extLst>
              <a:ext uri="{FF2B5EF4-FFF2-40B4-BE49-F238E27FC236}">
                <a16:creationId xmlns:a16="http://schemas.microsoft.com/office/drawing/2014/main" id="{5DFDF421-6CEF-2B44-ABE6-E34815B9FFC8}"/>
              </a:ext>
            </a:extLst>
          </p:cNvPr>
          <p:cNvPicPr>
            <a:picLocks noChangeAspect="1"/>
          </p:cNvPicPr>
          <p:nvPr/>
        </p:nvPicPr>
        <p:blipFill>
          <a:blip r:embed="rId2"/>
          <a:stretch>
            <a:fillRect/>
          </a:stretch>
        </p:blipFill>
        <p:spPr>
          <a:xfrm>
            <a:off x="1190842" y="2322013"/>
            <a:ext cx="6197991" cy="2404153"/>
          </a:xfrm>
          <a:prstGeom prst="rect">
            <a:avLst/>
          </a:prstGeom>
        </p:spPr>
      </p:pic>
    </p:spTree>
    <p:extLst>
      <p:ext uri="{BB962C8B-B14F-4D97-AF65-F5344CB8AC3E}">
        <p14:creationId xmlns:p14="http://schemas.microsoft.com/office/powerpoint/2010/main" val="1237961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434285"/>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Neural Machine Translation (encoding)</a:t>
            </a:r>
            <a:endParaRPr dirty="0">
              <a:solidFill>
                <a:srgbClr val="7030A0"/>
              </a:solidFill>
            </a:endParaRPr>
          </a:p>
        </p:txBody>
      </p:sp>
      <p:pic>
        <p:nvPicPr>
          <p:cNvPr id="6" name="Google Shape;316;p36">
            <a:extLst>
              <a:ext uri="{FF2B5EF4-FFF2-40B4-BE49-F238E27FC236}">
                <a16:creationId xmlns:a16="http://schemas.microsoft.com/office/drawing/2014/main" id="{B273BA50-0AF8-EA42-9899-06A1498E51FE}"/>
              </a:ext>
            </a:extLst>
          </p:cNvPr>
          <p:cNvPicPr preferRelativeResize="0"/>
          <p:nvPr/>
        </p:nvPicPr>
        <p:blipFill rotWithShape="1">
          <a:blip r:embed="rId3">
            <a:alphaModFix/>
          </a:blip>
          <a:srcRect/>
          <a:stretch/>
        </p:blipFill>
        <p:spPr>
          <a:xfrm>
            <a:off x="597500" y="1225200"/>
            <a:ext cx="3334364" cy="3432404"/>
          </a:xfrm>
          <a:prstGeom prst="rect">
            <a:avLst/>
          </a:prstGeom>
          <a:noFill/>
          <a:ln>
            <a:noFill/>
          </a:ln>
        </p:spPr>
      </p:pic>
      <p:pic>
        <p:nvPicPr>
          <p:cNvPr id="7" name="Google Shape;317;p36">
            <a:extLst>
              <a:ext uri="{FF2B5EF4-FFF2-40B4-BE49-F238E27FC236}">
                <a16:creationId xmlns:a16="http://schemas.microsoft.com/office/drawing/2014/main" id="{3C45AAAD-B7E7-FD4F-9127-89D0C05588FD}"/>
              </a:ext>
            </a:extLst>
          </p:cNvPr>
          <p:cNvPicPr preferRelativeResize="0"/>
          <p:nvPr/>
        </p:nvPicPr>
        <p:blipFill rotWithShape="1">
          <a:blip r:embed="rId4">
            <a:alphaModFix/>
          </a:blip>
          <a:srcRect/>
          <a:stretch/>
        </p:blipFill>
        <p:spPr>
          <a:xfrm>
            <a:off x="5099501" y="1141062"/>
            <a:ext cx="3414113" cy="3515694"/>
          </a:xfrm>
          <a:prstGeom prst="rect">
            <a:avLst/>
          </a:prstGeom>
          <a:noFill/>
          <a:ln>
            <a:noFill/>
          </a:ln>
        </p:spPr>
      </p:pic>
      <p:sp>
        <p:nvSpPr>
          <p:cNvPr id="8" name="Google Shape;318;p36">
            <a:extLst>
              <a:ext uri="{FF2B5EF4-FFF2-40B4-BE49-F238E27FC236}">
                <a16:creationId xmlns:a16="http://schemas.microsoft.com/office/drawing/2014/main" id="{61171B14-65C2-3447-88CD-C47C666CB790}"/>
              </a:ext>
            </a:extLst>
          </p:cNvPr>
          <p:cNvSpPr txBox="1"/>
          <p:nvPr/>
        </p:nvSpPr>
        <p:spPr>
          <a:xfrm>
            <a:off x="1668463" y="953607"/>
            <a:ext cx="2262300" cy="3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source language (English)</a:t>
            </a:r>
            <a:endParaRPr/>
          </a:p>
        </p:txBody>
      </p:sp>
      <p:sp>
        <p:nvSpPr>
          <p:cNvPr id="9" name="Google Shape;319;p36">
            <a:extLst>
              <a:ext uri="{FF2B5EF4-FFF2-40B4-BE49-F238E27FC236}">
                <a16:creationId xmlns:a16="http://schemas.microsoft.com/office/drawing/2014/main" id="{9F8D2E54-21EC-B14A-8286-DD516FF14958}"/>
              </a:ext>
            </a:extLst>
          </p:cNvPr>
          <p:cNvSpPr txBox="1"/>
          <p:nvPr/>
        </p:nvSpPr>
        <p:spPr>
          <a:xfrm rot="-5400000">
            <a:off x="-752642" y="2911227"/>
            <a:ext cx="2402586" cy="29769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target language (French)</a:t>
            </a:r>
            <a:endParaRPr/>
          </a:p>
        </p:txBody>
      </p:sp>
      <p:sp>
        <p:nvSpPr>
          <p:cNvPr id="10" name="Google Shape;320;p36">
            <a:extLst>
              <a:ext uri="{FF2B5EF4-FFF2-40B4-BE49-F238E27FC236}">
                <a16:creationId xmlns:a16="http://schemas.microsoft.com/office/drawing/2014/main" id="{106A677A-6DDD-0D45-9003-B98DA4EE96C0}"/>
              </a:ext>
            </a:extLst>
          </p:cNvPr>
          <p:cNvSpPr txBox="1"/>
          <p:nvPr/>
        </p:nvSpPr>
        <p:spPr>
          <a:xfrm rot="-5400000">
            <a:off x="3667913" y="2904731"/>
            <a:ext cx="2380644" cy="33262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target language (French)</a:t>
            </a:r>
            <a:endParaRPr/>
          </a:p>
        </p:txBody>
      </p:sp>
      <p:sp>
        <p:nvSpPr>
          <p:cNvPr id="11" name="Google Shape;321;p36">
            <a:extLst>
              <a:ext uri="{FF2B5EF4-FFF2-40B4-BE49-F238E27FC236}">
                <a16:creationId xmlns:a16="http://schemas.microsoft.com/office/drawing/2014/main" id="{5C8B4DEC-1040-F54E-9196-DE0B5E09A5EE}"/>
              </a:ext>
            </a:extLst>
          </p:cNvPr>
          <p:cNvSpPr txBox="1"/>
          <p:nvPr/>
        </p:nvSpPr>
        <p:spPr>
          <a:xfrm>
            <a:off x="6133361" y="873562"/>
            <a:ext cx="2262300" cy="3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source language (English)</a:t>
            </a:r>
            <a:endParaRPr/>
          </a:p>
        </p:txBody>
      </p:sp>
    </p:spTree>
    <p:extLst>
      <p:ext uri="{BB962C8B-B14F-4D97-AF65-F5344CB8AC3E}">
        <p14:creationId xmlns:p14="http://schemas.microsoft.com/office/powerpoint/2010/main" val="15511098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430625" y="291972"/>
            <a:ext cx="8313500" cy="873089"/>
          </a:xfrm>
        </p:spPr>
        <p:txBody>
          <a:bodyPr/>
          <a:lstStyle/>
          <a:p>
            <a:r>
              <a:rPr lang="en-US" b="0" dirty="0">
                <a:solidFill>
                  <a:srgbClr val="7030A0"/>
                </a:solidFill>
              </a:rPr>
              <a:t>Attention</a:t>
            </a:r>
            <a:endParaRPr lang="en-US" dirty="0">
              <a:solidFill>
                <a:srgbClr val="7030A0"/>
              </a:solidFill>
            </a:endParaRPr>
          </a:p>
        </p:txBody>
      </p:sp>
      <p:sp>
        <p:nvSpPr>
          <p:cNvPr id="3" name="Text Placeholder 2">
            <a:extLst>
              <a:ext uri="{FF2B5EF4-FFF2-40B4-BE49-F238E27FC236}">
                <a16:creationId xmlns:a16="http://schemas.microsoft.com/office/drawing/2014/main" id="{E4A6D4BF-7990-F146-BFEA-D565D733D01A}"/>
              </a:ext>
            </a:extLst>
          </p:cNvPr>
          <p:cNvSpPr>
            <a:spLocks noGrp="1"/>
          </p:cNvSpPr>
          <p:nvPr>
            <p:ph type="body" idx="1"/>
          </p:nvPr>
        </p:nvSpPr>
        <p:spPr>
          <a:xfrm>
            <a:off x="430625" y="1311965"/>
            <a:ext cx="8290500" cy="3539563"/>
          </a:xfrm>
        </p:spPr>
        <p:txBody>
          <a:bodyPr/>
          <a:lstStyle/>
          <a:p>
            <a:r>
              <a:rPr lang="en-US" dirty="0"/>
              <a:t>Attention mechanism allows the network to refer back to the  input sequence, instead of forcing it to encode all information into one fixed length vector.</a:t>
            </a:r>
          </a:p>
          <a:p>
            <a:endParaRPr lang="en-US" dirty="0"/>
          </a:p>
        </p:txBody>
      </p:sp>
      <p:pic>
        <p:nvPicPr>
          <p:cNvPr id="5" name="Picture 4">
            <a:extLst>
              <a:ext uri="{FF2B5EF4-FFF2-40B4-BE49-F238E27FC236}">
                <a16:creationId xmlns:a16="http://schemas.microsoft.com/office/drawing/2014/main" id="{67CD9A8B-2DC9-3545-87F2-C2A332B79A0E}"/>
              </a:ext>
            </a:extLst>
          </p:cNvPr>
          <p:cNvPicPr>
            <a:picLocks noChangeAspect="1"/>
          </p:cNvPicPr>
          <p:nvPr/>
        </p:nvPicPr>
        <p:blipFill>
          <a:blip r:embed="rId2"/>
          <a:stretch>
            <a:fillRect/>
          </a:stretch>
        </p:blipFill>
        <p:spPr>
          <a:xfrm>
            <a:off x="1828800" y="2124652"/>
            <a:ext cx="5448300" cy="2852044"/>
          </a:xfrm>
          <a:prstGeom prst="rect">
            <a:avLst/>
          </a:prstGeom>
        </p:spPr>
      </p:pic>
    </p:spTree>
    <p:extLst>
      <p:ext uri="{BB962C8B-B14F-4D97-AF65-F5344CB8AC3E}">
        <p14:creationId xmlns:p14="http://schemas.microsoft.com/office/powerpoint/2010/main" val="46330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 name="TextBox 7">
            <a:extLst>
              <a:ext uri="{FF2B5EF4-FFF2-40B4-BE49-F238E27FC236}">
                <a16:creationId xmlns:a16="http://schemas.microsoft.com/office/drawing/2014/main" id="{2C581403-D198-6E4F-84F9-448A30CE8A86}"/>
              </a:ext>
            </a:extLst>
          </p:cNvPr>
          <p:cNvSpPr txBox="1"/>
          <p:nvPr/>
        </p:nvSpPr>
        <p:spPr>
          <a:xfrm>
            <a:off x="4855382" y="4199210"/>
            <a:ext cx="4193777" cy="523220"/>
          </a:xfrm>
          <a:prstGeom prst="rect">
            <a:avLst/>
          </a:prstGeom>
          <a:noFill/>
        </p:spPr>
        <p:txBody>
          <a:bodyPr wrap="none" rtlCol="0">
            <a:spAutoFit/>
          </a:bodyPr>
          <a:lstStyle/>
          <a:p>
            <a:r>
              <a:rPr lang="en-US" dirty="0"/>
              <a:t>“</a:t>
            </a:r>
            <a:r>
              <a:rPr lang="en-US" dirty="0" err="1"/>
              <a:t>picasso</a:t>
            </a:r>
            <a:r>
              <a:rPr lang="en-US" dirty="0"/>
              <a:t> painting of flowers using van </a:t>
            </a:r>
            <a:r>
              <a:rPr lang="en-US" dirty="0" err="1"/>
              <a:t>gogh</a:t>
            </a:r>
            <a:r>
              <a:rPr lang="en-US" dirty="0"/>
              <a:t> colors”</a:t>
            </a:r>
          </a:p>
          <a:p>
            <a:r>
              <a:rPr lang="en-US" dirty="0"/>
              <a:t>Clip-guided diffusion model</a:t>
            </a:r>
          </a:p>
        </p:txBody>
      </p:sp>
      <p:sp>
        <p:nvSpPr>
          <p:cNvPr id="10" name="TextBox 9">
            <a:extLst>
              <a:ext uri="{FF2B5EF4-FFF2-40B4-BE49-F238E27FC236}">
                <a16:creationId xmlns:a16="http://schemas.microsoft.com/office/drawing/2014/main" id="{7157103B-8F37-DA40-8E96-78BE9F39CF4D}"/>
              </a:ext>
            </a:extLst>
          </p:cNvPr>
          <p:cNvSpPr txBox="1"/>
          <p:nvPr/>
        </p:nvSpPr>
        <p:spPr>
          <a:xfrm>
            <a:off x="405480" y="4140978"/>
            <a:ext cx="2343911" cy="738664"/>
          </a:xfrm>
          <a:prstGeom prst="rect">
            <a:avLst/>
          </a:prstGeom>
          <a:noFill/>
        </p:spPr>
        <p:txBody>
          <a:bodyPr wrap="none" rtlCol="0">
            <a:spAutoFit/>
          </a:bodyPr>
          <a:lstStyle/>
          <a:p>
            <a:r>
              <a:rPr lang="en-US" dirty="0"/>
              <a:t>oil painting of violet flowers</a:t>
            </a:r>
          </a:p>
          <a:p>
            <a:r>
              <a:rPr lang="en-US" dirty="0"/>
              <a:t>Clip-guided diffusion model</a:t>
            </a:r>
          </a:p>
          <a:p>
            <a:endParaRPr lang="en-US" dirty="0"/>
          </a:p>
        </p:txBody>
      </p:sp>
      <p:sp>
        <p:nvSpPr>
          <p:cNvPr id="5" name="TextBox 4">
            <a:extLst>
              <a:ext uri="{FF2B5EF4-FFF2-40B4-BE49-F238E27FC236}">
                <a16:creationId xmlns:a16="http://schemas.microsoft.com/office/drawing/2014/main" id="{9292B975-EFC8-3E44-ABB5-51DE708A833F}"/>
              </a:ext>
            </a:extLst>
          </p:cNvPr>
          <p:cNvSpPr txBox="1"/>
          <p:nvPr/>
        </p:nvSpPr>
        <p:spPr>
          <a:xfrm>
            <a:off x="4040372" y="4901609"/>
            <a:ext cx="184731" cy="307777"/>
          </a:xfrm>
          <a:prstGeom prst="rect">
            <a:avLst/>
          </a:prstGeom>
          <a:noFill/>
        </p:spPr>
        <p:txBody>
          <a:bodyPr wrap="none" rtlCol="0">
            <a:spAutoFit/>
          </a:bodyPr>
          <a:lstStyle/>
          <a:p>
            <a:endParaRPr lang="en-US" dirty="0"/>
          </a:p>
        </p:txBody>
      </p:sp>
      <p:pic>
        <p:nvPicPr>
          <p:cNvPr id="10242" name="Picture 2">
            <a:extLst>
              <a:ext uri="{FF2B5EF4-FFF2-40B4-BE49-F238E27FC236}">
                <a16:creationId xmlns:a16="http://schemas.microsoft.com/office/drawing/2014/main" id="{70C55F91-BB5A-A767-CA7E-47BF3C331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80" y="739073"/>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770904B-F438-138A-C683-1707B75C7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711" y="745753"/>
            <a:ext cx="32512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63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415289" y="551020"/>
            <a:ext cx="8313500" cy="873089"/>
          </a:xfrm>
        </p:spPr>
        <p:txBody>
          <a:bodyPr/>
          <a:lstStyle/>
          <a:p>
            <a:r>
              <a:rPr lang="en-US" b="0" dirty="0">
                <a:solidFill>
                  <a:srgbClr val="7030A0"/>
                </a:solidFill>
              </a:rPr>
              <a:t>Self-Attention</a:t>
            </a:r>
            <a:endParaRPr lang="en-US" dirty="0">
              <a:solidFill>
                <a:srgbClr val="7030A0"/>
              </a:solidFill>
            </a:endParaRPr>
          </a:p>
        </p:txBody>
      </p:sp>
      <p:sp>
        <p:nvSpPr>
          <p:cNvPr id="3" name="Text Placeholder 2">
            <a:extLst>
              <a:ext uri="{FF2B5EF4-FFF2-40B4-BE49-F238E27FC236}">
                <a16:creationId xmlns:a16="http://schemas.microsoft.com/office/drawing/2014/main" id="{E4A6D4BF-7990-F146-BFEA-D565D733D01A}"/>
              </a:ext>
            </a:extLst>
          </p:cNvPr>
          <p:cNvSpPr>
            <a:spLocks noGrp="1"/>
          </p:cNvSpPr>
          <p:nvPr>
            <p:ph type="body" idx="1"/>
          </p:nvPr>
        </p:nvSpPr>
        <p:spPr>
          <a:xfrm>
            <a:off x="430625" y="1424109"/>
            <a:ext cx="8290500" cy="3427419"/>
          </a:xfrm>
        </p:spPr>
        <p:txBody>
          <a:bodyPr/>
          <a:lstStyle/>
          <a:p>
            <a:r>
              <a:rPr lang="en-US" dirty="0"/>
              <a:t>"The animal didn't cross the street because it was too tired"</a:t>
            </a:r>
          </a:p>
        </p:txBody>
      </p:sp>
      <p:pic>
        <p:nvPicPr>
          <p:cNvPr id="4" name="Picture 3">
            <a:extLst>
              <a:ext uri="{FF2B5EF4-FFF2-40B4-BE49-F238E27FC236}">
                <a16:creationId xmlns:a16="http://schemas.microsoft.com/office/drawing/2014/main" id="{DF393B77-22A9-5347-8585-35FD2BF5680E}"/>
              </a:ext>
            </a:extLst>
          </p:cNvPr>
          <p:cNvPicPr>
            <a:picLocks noChangeAspect="1"/>
          </p:cNvPicPr>
          <p:nvPr/>
        </p:nvPicPr>
        <p:blipFill>
          <a:blip r:embed="rId2"/>
          <a:stretch>
            <a:fillRect/>
          </a:stretch>
        </p:blipFill>
        <p:spPr>
          <a:xfrm>
            <a:off x="793649" y="1945408"/>
            <a:ext cx="7078142" cy="3095715"/>
          </a:xfrm>
          <a:prstGeom prst="rect">
            <a:avLst/>
          </a:prstGeom>
        </p:spPr>
      </p:pic>
    </p:spTree>
    <p:extLst>
      <p:ext uri="{BB962C8B-B14F-4D97-AF65-F5344CB8AC3E}">
        <p14:creationId xmlns:p14="http://schemas.microsoft.com/office/powerpoint/2010/main" val="24401586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216506" y="285977"/>
            <a:ext cx="4355494" cy="873089"/>
          </a:xfrm>
        </p:spPr>
        <p:txBody>
          <a:bodyPr/>
          <a:lstStyle/>
          <a:p>
            <a:r>
              <a:rPr lang="en-US" dirty="0">
                <a:solidFill>
                  <a:srgbClr val="7030A0"/>
                </a:solidFill>
              </a:rPr>
              <a:t>Transformer</a:t>
            </a:r>
          </a:p>
        </p:txBody>
      </p:sp>
      <p:pic>
        <p:nvPicPr>
          <p:cNvPr id="7" name="Picture 6">
            <a:extLst>
              <a:ext uri="{FF2B5EF4-FFF2-40B4-BE49-F238E27FC236}">
                <a16:creationId xmlns:a16="http://schemas.microsoft.com/office/drawing/2014/main" id="{61794321-4140-BE4C-9FAD-2464A8A59736}"/>
              </a:ext>
            </a:extLst>
          </p:cNvPr>
          <p:cNvPicPr>
            <a:picLocks noChangeAspect="1"/>
          </p:cNvPicPr>
          <p:nvPr/>
        </p:nvPicPr>
        <p:blipFill>
          <a:blip r:embed="rId2"/>
          <a:stretch>
            <a:fillRect/>
          </a:stretch>
        </p:blipFill>
        <p:spPr>
          <a:xfrm>
            <a:off x="230784" y="1442880"/>
            <a:ext cx="4787900" cy="3149600"/>
          </a:xfrm>
          <a:prstGeom prst="rect">
            <a:avLst/>
          </a:prstGeom>
        </p:spPr>
      </p:pic>
      <p:pic>
        <p:nvPicPr>
          <p:cNvPr id="8" name="Picture 7">
            <a:extLst>
              <a:ext uri="{FF2B5EF4-FFF2-40B4-BE49-F238E27FC236}">
                <a16:creationId xmlns:a16="http://schemas.microsoft.com/office/drawing/2014/main" id="{2118C0EA-7638-AE4F-BEAB-3D2406316AF6}"/>
              </a:ext>
            </a:extLst>
          </p:cNvPr>
          <p:cNvPicPr>
            <a:picLocks noChangeAspect="1"/>
          </p:cNvPicPr>
          <p:nvPr/>
        </p:nvPicPr>
        <p:blipFill>
          <a:blip r:embed="rId3"/>
          <a:stretch>
            <a:fillRect/>
          </a:stretch>
        </p:blipFill>
        <p:spPr>
          <a:xfrm>
            <a:off x="5287616" y="352333"/>
            <a:ext cx="3499657" cy="4590727"/>
          </a:xfrm>
          <a:prstGeom prst="rect">
            <a:avLst/>
          </a:prstGeom>
        </p:spPr>
      </p:pic>
    </p:spTree>
    <p:extLst>
      <p:ext uri="{BB962C8B-B14F-4D97-AF65-F5344CB8AC3E}">
        <p14:creationId xmlns:p14="http://schemas.microsoft.com/office/powerpoint/2010/main" val="1889950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6E48A-7C32-C541-99E7-F6C45E992728}"/>
              </a:ext>
            </a:extLst>
          </p:cNvPr>
          <p:cNvPicPr>
            <a:picLocks noChangeAspect="1"/>
          </p:cNvPicPr>
          <p:nvPr/>
        </p:nvPicPr>
        <p:blipFill>
          <a:blip r:embed="rId2"/>
          <a:stretch>
            <a:fillRect/>
          </a:stretch>
        </p:blipFill>
        <p:spPr>
          <a:xfrm>
            <a:off x="1362213" y="283032"/>
            <a:ext cx="6419574" cy="4577435"/>
          </a:xfrm>
          <a:prstGeom prst="rect">
            <a:avLst/>
          </a:prstGeom>
        </p:spPr>
      </p:pic>
    </p:spTree>
    <p:extLst>
      <p:ext uri="{BB962C8B-B14F-4D97-AF65-F5344CB8AC3E}">
        <p14:creationId xmlns:p14="http://schemas.microsoft.com/office/powerpoint/2010/main" val="2760946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A3E96-B684-B74C-BDC1-25B7185EE481}"/>
              </a:ext>
            </a:extLst>
          </p:cNvPr>
          <p:cNvPicPr>
            <a:picLocks noChangeAspect="1"/>
          </p:cNvPicPr>
          <p:nvPr/>
        </p:nvPicPr>
        <p:blipFill>
          <a:blip r:embed="rId2"/>
          <a:stretch>
            <a:fillRect/>
          </a:stretch>
        </p:blipFill>
        <p:spPr>
          <a:xfrm>
            <a:off x="837363" y="316095"/>
            <a:ext cx="7469274" cy="4511309"/>
          </a:xfrm>
          <a:prstGeom prst="rect">
            <a:avLst/>
          </a:prstGeom>
        </p:spPr>
      </p:pic>
    </p:spTree>
    <p:extLst>
      <p:ext uri="{BB962C8B-B14F-4D97-AF65-F5344CB8AC3E}">
        <p14:creationId xmlns:p14="http://schemas.microsoft.com/office/powerpoint/2010/main" val="1494303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988-1232-7E44-92E0-A50EB690B8A8}"/>
              </a:ext>
            </a:extLst>
          </p:cNvPr>
          <p:cNvSpPr>
            <a:spLocks noGrp="1"/>
          </p:cNvSpPr>
          <p:nvPr>
            <p:ph type="title"/>
          </p:nvPr>
        </p:nvSpPr>
        <p:spPr/>
        <p:txBody>
          <a:bodyPr/>
          <a:lstStyle/>
          <a:p>
            <a:pPr algn="ctr"/>
            <a:r>
              <a:rPr lang="en-US" dirty="0">
                <a:solidFill>
                  <a:srgbClr val="7030A0"/>
                </a:solidFill>
              </a:rPr>
              <a:t>Links</a:t>
            </a:r>
          </a:p>
        </p:txBody>
      </p:sp>
      <p:sp>
        <p:nvSpPr>
          <p:cNvPr id="3" name="Text Placeholder 2">
            <a:extLst>
              <a:ext uri="{FF2B5EF4-FFF2-40B4-BE49-F238E27FC236}">
                <a16:creationId xmlns:a16="http://schemas.microsoft.com/office/drawing/2014/main" id="{ED30C083-2E99-5140-8B91-C4B82272A375}"/>
              </a:ext>
            </a:extLst>
          </p:cNvPr>
          <p:cNvSpPr>
            <a:spLocks noGrp="1"/>
          </p:cNvSpPr>
          <p:nvPr>
            <p:ph type="body" idx="1"/>
          </p:nvPr>
        </p:nvSpPr>
        <p:spPr/>
        <p:txBody>
          <a:bodyPr/>
          <a:lstStyle/>
          <a:p>
            <a:r>
              <a:rPr lang="en-US" dirty="0"/>
              <a:t>Here is a list of </a:t>
            </a:r>
            <a:r>
              <a:rPr lang="en-US" dirty="0" err="1"/>
              <a:t>Github</a:t>
            </a:r>
            <a:r>
              <a:rPr lang="en-US" dirty="0"/>
              <a:t> repositories of recent courses I’ve developed:</a:t>
            </a:r>
          </a:p>
          <a:p>
            <a:r>
              <a:rPr lang="en-US" u="sng" dirty="0">
                <a:hlinkClick r:id="rId2"/>
              </a:rPr>
              <a:t>https://github.com/jayurbain/DataScienceIntro</a:t>
            </a:r>
            <a:endParaRPr lang="en-US" dirty="0"/>
          </a:p>
          <a:p>
            <a:r>
              <a:rPr lang="en-US" u="sng" dirty="0">
                <a:hlinkClick r:id="rId3"/>
              </a:rPr>
              <a:t>https://github.com/jayurbain/machine-learning</a:t>
            </a:r>
            <a:endParaRPr lang="en-US" dirty="0"/>
          </a:p>
          <a:p>
            <a:r>
              <a:rPr lang="en-US" u="sng" dirty="0">
                <a:hlinkClick r:id="rId4"/>
              </a:rPr>
              <a:t>https://github.com/jayurbain/artificial-intelligence</a:t>
            </a:r>
            <a:endParaRPr lang="en-US" u="sng" dirty="0"/>
          </a:p>
          <a:p>
            <a:pPr marL="114300" indent="0">
              <a:buNone/>
            </a:pPr>
            <a:endParaRPr lang="en-US" u="sng" dirty="0"/>
          </a:p>
          <a:p>
            <a:pPr marL="114300" indent="0">
              <a:buNone/>
            </a:pPr>
            <a:r>
              <a:rPr lang="en-US" dirty="0"/>
              <a:t>Data Driven Wisconsin Workshop:</a:t>
            </a:r>
            <a:endParaRPr lang="en-US" u="sng" dirty="0"/>
          </a:p>
          <a:p>
            <a:pPr marL="114300" indent="0">
              <a:buNone/>
            </a:pPr>
            <a:r>
              <a:rPr lang="en-US" u="sng" dirty="0">
                <a:hlinkClick r:id="rId5"/>
              </a:rPr>
              <a:t>https://github.com/jayurbain/DeepNLPIntro2019</a:t>
            </a:r>
            <a:r>
              <a:rPr lang="en-US" dirty="0"/>
              <a:t> </a:t>
            </a:r>
          </a:p>
          <a:p>
            <a:pPr marL="114300" indent="0">
              <a:buNone/>
            </a:pPr>
            <a:r>
              <a:rPr lang="en-US" u="sng" dirty="0">
                <a:hlinkClick r:id="rId6"/>
              </a:rPr>
              <a:t>https://www.datadrivenwi.org/</a:t>
            </a:r>
            <a:r>
              <a:rPr lang="en-US" dirty="0"/>
              <a:t> . </a:t>
            </a:r>
          </a:p>
          <a:p>
            <a:endParaRPr lang="en-US" dirty="0"/>
          </a:p>
        </p:txBody>
      </p:sp>
    </p:spTree>
    <p:extLst>
      <p:ext uri="{BB962C8B-B14F-4D97-AF65-F5344CB8AC3E}">
        <p14:creationId xmlns:p14="http://schemas.microsoft.com/office/powerpoint/2010/main" val="276126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3716868" y="543496"/>
            <a:ext cx="4419993" cy="1285305"/>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8" name="TextBox 7">
            <a:extLst>
              <a:ext uri="{FF2B5EF4-FFF2-40B4-BE49-F238E27FC236}">
                <a16:creationId xmlns:a16="http://schemas.microsoft.com/office/drawing/2014/main" id="{2C581403-D198-6E4F-84F9-448A30CE8A86}"/>
              </a:ext>
            </a:extLst>
          </p:cNvPr>
          <p:cNvSpPr txBox="1"/>
          <p:nvPr/>
        </p:nvSpPr>
        <p:spPr>
          <a:xfrm>
            <a:off x="4855382" y="4199210"/>
            <a:ext cx="2343911" cy="523220"/>
          </a:xfrm>
          <a:prstGeom prst="rect">
            <a:avLst/>
          </a:prstGeom>
          <a:noFill/>
        </p:spPr>
        <p:txBody>
          <a:bodyPr wrap="none" rtlCol="0">
            <a:spAutoFit/>
          </a:bodyPr>
          <a:lstStyle/>
          <a:p>
            <a:r>
              <a:rPr lang="en-US" dirty="0"/>
              <a:t>“</a:t>
            </a:r>
            <a:r>
              <a:rPr lang="en-US" dirty="0" err="1"/>
              <a:t>monet</a:t>
            </a:r>
            <a:r>
              <a:rPr lang="en-US" dirty="0"/>
              <a:t> painting of flowers”</a:t>
            </a:r>
          </a:p>
          <a:p>
            <a:r>
              <a:rPr lang="en-US" dirty="0"/>
              <a:t>Clip-guided diffusion model</a:t>
            </a:r>
          </a:p>
        </p:txBody>
      </p:sp>
      <p:sp>
        <p:nvSpPr>
          <p:cNvPr id="10" name="TextBox 9">
            <a:extLst>
              <a:ext uri="{FF2B5EF4-FFF2-40B4-BE49-F238E27FC236}">
                <a16:creationId xmlns:a16="http://schemas.microsoft.com/office/drawing/2014/main" id="{7157103B-8F37-DA40-8E96-78BE9F39CF4D}"/>
              </a:ext>
            </a:extLst>
          </p:cNvPr>
          <p:cNvSpPr txBox="1"/>
          <p:nvPr/>
        </p:nvSpPr>
        <p:spPr>
          <a:xfrm>
            <a:off x="405480" y="4140978"/>
            <a:ext cx="2343911" cy="738664"/>
          </a:xfrm>
          <a:prstGeom prst="rect">
            <a:avLst/>
          </a:prstGeom>
          <a:noFill/>
        </p:spPr>
        <p:txBody>
          <a:bodyPr wrap="none" rtlCol="0">
            <a:spAutoFit/>
          </a:bodyPr>
          <a:lstStyle/>
          <a:p>
            <a:r>
              <a:rPr lang="en-US" dirty="0"/>
              <a:t>Picasso painting of flowers</a:t>
            </a:r>
          </a:p>
          <a:p>
            <a:r>
              <a:rPr lang="en-US" dirty="0"/>
              <a:t>Clip-guided diffusion model</a:t>
            </a:r>
          </a:p>
          <a:p>
            <a:endParaRPr lang="en-US" dirty="0"/>
          </a:p>
        </p:txBody>
      </p:sp>
      <p:sp>
        <p:nvSpPr>
          <p:cNvPr id="5" name="TextBox 4">
            <a:extLst>
              <a:ext uri="{FF2B5EF4-FFF2-40B4-BE49-F238E27FC236}">
                <a16:creationId xmlns:a16="http://schemas.microsoft.com/office/drawing/2014/main" id="{9292B975-EFC8-3E44-ABB5-51DE708A833F}"/>
              </a:ext>
            </a:extLst>
          </p:cNvPr>
          <p:cNvSpPr txBox="1"/>
          <p:nvPr/>
        </p:nvSpPr>
        <p:spPr>
          <a:xfrm>
            <a:off x="4040372" y="4901609"/>
            <a:ext cx="184731" cy="307777"/>
          </a:xfrm>
          <a:prstGeom prst="rect">
            <a:avLst/>
          </a:prstGeom>
          <a:noFill/>
        </p:spPr>
        <p:txBody>
          <a:bodyPr wrap="none" rtlCol="0">
            <a:spAutoFit/>
          </a:bodyPr>
          <a:lstStyle/>
          <a:p>
            <a:endParaRPr lang="en-US" dirty="0"/>
          </a:p>
        </p:txBody>
      </p:sp>
      <p:pic>
        <p:nvPicPr>
          <p:cNvPr id="12290" name="Picture 2">
            <a:extLst>
              <a:ext uri="{FF2B5EF4-FFF2-40B4-BE49-F238E27FC236}">
                <a16:creationId xmlns:a16="http://schemas.microsoft.com/office/drawing/2014/main" id="{B706B478-A2A5-D389-03F9-54501EEFE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55" y="745753"/>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47E822D6-AF06-9226-5E24-79AA3151A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382" y="745753"/>
            <a:ext cx="32512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948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38362</TotalTime>
  <Words>8506</Words>
  <Application>Microsoft Macintosh PowerPoint</Application>
  <PresentationFormat>On-screen Show (16:9)</PresentationFormat>
  <Paragraphs>646</Paragraphs>
  <Slides>84</Slides>
  <Notes>66</Notes>
  <HiddenSlides>2</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84</vt:i4>
      </vt:variant>
    </vt:vector>
  </HeadingPairs>
  <TitlesOfParts>
    <vt:vector size="92" baseType="lpstr">
      <vt:lpstr>Arial</vt:lpstr>
      <vt:lpstr>Calibri</vt:lpstr>
      <vt:lpstr>Noto Sans Symbols</vt:lpstr>
      <vt:lpstr>Times New Roman</vt:lpstr>
      <vt:lpstr>Trebuchet MS</vt:lpstr>
      <vt:lpstr>Title &amp; Bullet</vt:lpstr>
      <vt:lpstr>Simple Light</vt:lpstr>
      <vt:lpstr>Equation</vt:lpstr>
      <vt:lpstr>Natural Language Processing with Transformers L1 – NLP 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NATURAL LANGUAGE PROCESSING (NLP)?</vt:lpstr>
      <vt:lpstr>NATURAL LANGUAGE PROCESSING (NLP)</vt:lpstr>
      <vt:lpstr>Scientific Goals: Natural language Processing</vt:lpstr>
      <vt:lpstr>WHY IS NLP HARD? … and Deep Learning can help</vt:lpstr>
      <vt:lpstr>Language: the ultimate UI</vt:lpstr>
      <vt:lpstr>Meanings and expressions</vt:lpstr>
      <vt:lpstr>Syntactic &amp; semantic ambiguity</vt:lpstr>
      <vt:lpstr>Capturing context and semantics</vt:lpstr>
      <vt:lpstr>We need models that can capture context and semantics</vt:lpstr>
      <vt:lpstr>CORE NLP TASKS</vt:lpstr>
      <vt:lpstr>Core Open-source NLP Libraries</vt:lpstr>
      <vt:lpstr>Core NLP Features </vt:lpstr>
      <vt:lpstr>Syntactic dependency, relation between tokens</vt:lpstr>
      <vt:lpstr>Parsing</vt:lpstr>
      <vt:lpstr>Named Entity Recognition</vt:lpstr>
      <vt:lpstr>Entity Negation - NegEx</vt:lpstr>
      <vt:lpstr>Entity Negation - NegEx</vt:lpstr>
      <vt:lpstr>Entity Linking</vt:lpstr>
      <vt:lpstr>NLP APPLICATIONS</vt:lpstr>
      <vt:lpstr>NLP APPLICATIONS</vt:lpstr>
      <vt:lpstr>PowerPoint Presentation</vt:lpstr>
      <vt:lpstr>PowerPoint Presentation</vt:lpstr>
      <vt:lpstr>Search driven discovery: aggregating statistics from named entities</vt:lpstr>
      <vt:lpstr>Information Extraction</vt:lpstr>
      <vt:lpstr>Prologue – Medical Record Machine “Translation” - work with Bradley Crotty, MD</vt:lpstr>
      <vt:lpstr>Information Extraction</vt:lpstr>
      <vt:lpstr>Information Extraction </vt:lpstr>
      <vt:lpstr>Information Extraction</vt:lpstr>
      <vt:lpstr>Information Extraction</vt:lpstr>
      <vt:lpstr>Information Extraction</vt:lpstr>
      <vt:lpstr>Information Extraction</vt:lpstr>
      <vt:lpstr>Information Extraction </vt:lpstr>
      <vt:lpstr>Information Extraction</vt:lpstr>
      <vt:lpstr>Information Extraction</vt:lpstr>
      <vt:lpstr>Question Answering</vt:lpstr>
      <vt:lpstr>Open Domain Question Answering</vt:lpstr>
      <vt:lpstr>Topic Models: Passage-Concept TREC Collection</vt:lpstr>
      <vt:lpstr>Text Summarization </vt:lpstr>
      <vt:lpstr>Text Summarization - BertSUM </vt:lpstr>
      <vt:lpstr>Text Summarization - BertSUM </vt:lpstr>
      <vt:lpstr>Text Summarization</vt:lpstr>
      <vt:lpstr>Text Summarization</vt:lpstr>
      <vt:lpstr>Text Summarization</vt:lpstr>
      <vt:lpstr>Text Summarization</vt:lpstr>
      <vt:lpstr>Text Summarization – co-reference resolution</vt:lpstr>
      <vt:lpstr>Healthcare Knowledge Graph Linking Disease, Symptom, &amp; Health Risk Factors</vt:lpstr>
      <vt:lpstr>Code generation with GPT</vt:lpstr>
      <vt:lpstr>Language Generation with GPT3</vt:lpstr>
      <vt:lpstr>Code Generation with GPT3</vt:lpstr>
      <vt:lpstr>CLIP: Learning Transferable Visual Models From Natural Language Supervision</vt:lpstr>
      <vt:lpstr>CLIP: Connecting Text and Images</vt:lpstr>
      <vt:lpstr>Image Generation with CLIP and VQ-GAN</vt:lpstr>
      <vt:lpstr>Image Generation with CLIP and Diffusion Guided Networks</vt:lpstr>
      <vt:lpstr>REPRESENTING TEXT</vt:lpstr>
      <vt:lpstr>ONE-HOT ENCODING</vt:lpstr>
      <vt:lpstr>WORD EMBEDDINGS</vt:lpstr>
      <vt:lpstr>PowerPoint Presentation</vt:lpstr>
      <vt:lpstr>Embeddings: Projects into a word embedding space</vt:lpstr>
      <vt:lpstr>PowerPoint Presentation</vt:lpstr>
      <vt:lpstr>NETWORK ARCHITECTURE – RNNS / LSTMS</vt:lpstr>
      <vt:lpstr>RECURRENT LAYERS</vt:lpstr>
      <vt:lpstr>STATE OF THE ART</vt:lpstr>
      <vt:lpstr>NLP: With deep Learning, reality is getting closer to vision</vt:lpstr>
      <vt:lpstr>  Encoder-Decoder Architecture Sequence-to-Sequence Model  - Neural Machine Translation</vt:lpstr>
      <vt:lpstr>Neural Machine Translation (encoding)</vt:lpstr>
      <vt:lpstr>Attention</vt:lpstr>
      <vt:lpstr>Self-Attention</vt:lpstr>
      <vt:lpstr>Transformer</vt:lpstr>
      <vt:lpstr>PowerPoint Presentation</vt:lpstr>
      <vt:lpstr>PowerPoint Presentation</vt:lpstr>
      <vt:lpstr>Links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dc:title>
  <dc:subject>Deep Learning for NLP</dc:subject>
  <dc:creator>Jay Urbain</dc:creator>
  <cp:keywords/>
  <dc:description/>
  <cp:lastModifiedBy>Urbain, Dr. Jay</cp:lastModifiedBy>
  <cp:revision>176</cp:revision>
  <cp:lastPrinted>2019-02-27T22:38:49Z</cp:lastPrinted>
  <dcterms:modified xsi:type="dcterms:W3CDTF">2022-04-26T11:43:56Z</dcterms:modified>
  <cp:category/>
</cp:coreProperties>
</file>